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9" r:id="rId3"/>
    <p:sldId id="261" r:id="rId4"/>
    <p:sldId id="265" r:id="rId5"/>
    <p:sldId id="266" r:id="rId6"/>
    <p:sldId id="267" r:id="rId7"/>
    <p:sldId id="270" r:id="rId8"/>
    <p:sldId id="275" r:id="rId9"/>
    <p:sldId id="271" r:id="rId10"/>
    <p:sldId id="276" r:id="rId11"/>
    <p:sldId id="272" r:id="rId12"/>
    <p:sldId id="277" r:id="rId13"/>
    <p:sldId id="273" r:id="rId14"/>
    <p:sldId id="278" r:id="rId15"/>
    <p:sldId id="274" r:id="rId16"/>
    <p:sldId id="279" r:id="rId17"/>
    <p:sldId id="264" r:id="rId18"/>
    <p:sldId id="280" r:id="rId19"/>
    <p:sldId id="269" r:id="rId20"/>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8"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A0F910-A782-4E64-8F5B-12FE22517AAD}" type="datetimeFigureOut">
              <a:rPr lang="es-AR" smtClean="0"/>
              <a:t>06/04/2020</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99EF51-70E1-437F-AF09-324C5556F191}" type="slidenum">
              <a:rPr lang="es-AR" smtClean="0"/>
              <a:t>‹Nº›</a:t>
            </a:fld>
            <a:endParaRPr lang="es-AR"/>
          </a:p>
        </p:txBody>
      </p:sp>
    </p:spTree>
    <p:extLst>
      <p:ext uri="{BB962C8B-B14F-4D97-AF65-F5344CB8AC3E}">
        <p14:creationId xmlns:p14="http://schemas.microsoft.com/office/powerpoint/2010/main" val="2190063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23838" y="808038"/>
            <a:ext cx="7185026" cy="4041775"/>
          </a:xfrm>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pPr>
              <a:defRPr/>
            </a:pPr>
            <a:fld id="{3DC619CA-0344-43A3-8B16-F90081EB5BFD}" type="slidenum">
              <a:rPr lang="en-GB" smtClean="0">
                <a:solidFill>
                  <a:prstClr val="black"/>
                </a:solidFill>
              </a:rPr>
              <a:pPr>
                <a:defRPr/>
              </a:pPr>
              <a:t>1</a:t>
            </a:fld>
            <a:endParaRPr lang="en-GB">
              <a:solidFill>
                <a:prstClr val="black"/>
              </a:solidFill>
            </a:endParaRPr>
          </a:p>
        </p:txBody>
      </p:sp>
    </p:spTree>
    <p:extLst>
      <p:ext uri="{BB962C8B-B14F-4D97-AF65-F5344CB8AC3E}">
        <p14:creationId xmlns:p14="http://schemas.microsoft.com/office/powerpoint/2010/main" val="2030648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s-AR"/>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F6CB104A-C77D-47FA-84F6-9573FACACDC6}" type="slidenum">
              <a:rPr lang="en-GB" altLang="es-AR" smtClean="0"/>
              <a:pPr eaLnBrk="1" hangingPunct="1"/>
              <a:t>19</a:t>
            </a:fld>
            <a:endParaRPr lang="en-GB" altLang="es-AR"/>
          </a:p>
        </p:txBody>
      </p:sp>
    </p:spTree>
    <p:extLst>
      <p:ext uri="{BB962C8B-B14F-4D97-AF65-F5344CB8AC3E}">
        <p14:creationId xmlns:p14="http://schemas.microsoft.com/office/powerpoint/2010/main" val="3524814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AR"/>
          </a:p>
        </p:txBody>
      </p:sp>
      <p:sp>
        <p:nvSpPr>
          <p:cNvPr id="4" name="Marcador de fecha 3"/>
          <p:cNvSpPr>
            <a:spLocks noGrp="1"/>
          </p:cNvSpPr>
          <p:nvPr>
            <p:ph type="dt" sz="half" idx="10"/>
          </p:nvPr>
        </p:nvSpPr>
        <p:spPr/>
        <p:txBody>
          <a:bodyPr/>
          <a:lstStyle/>
          <a:p>
            <a:fld id="{88F4FB04-9F20-4F96-8202-B528D007974E}" type="datetimeFigureOut">
              <a:rPr lang="es-AR" smtClean="0">
                <a:solidFill>
                  <a:prstClr val="black">
                    <a:tint val="75000"/>
                  </a:prstClr>
                </a:solidFill>
              </a:rPr>
              <a:pPr/>
              <a:t>06/04/2020</a:t>
            </a:fld>
            <a:endParaRPr lang="es-AR">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AR">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096E155-E022-47E4-9EF0-2A0DCF81BBDB}" type="slidenum">
              <a:rPr lang="es-AR" smtClean="0">
                <a:solidFill>
                  <a:prstClr val="black">
                    <a:tint val="75000"/>
                  </a:prstClr>
                </a:solidFill>
              </a:rPr>
              <a:pPr/>
              <a:t>‹Nº›</a:t>
            </a:fld>
            <a:endParaRPr lang="es-AR">
              <a:solidFill>
                <a:prstClr val="black">
                  <a:tint val="75000"/>
                </a:prstClr>
              </a:solidFill>
            </a:endParaRPr>
          </a:p>
        </p:txBody>
      </p:sp>
    </p:spTree>
    <p:extLst>
      <p:ext uri="{BB962C8B-B14F-4D97-AF65-F5344CB8AC3E}">
        <p14:creationId xmlns:p14="http://schemas.microsoft.com/office/powerpoint/2010/main" val="4102893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10"/>
          </p:nvPr>
        </p:nvSpPr>
        <p:spPr/>
        <p:txBody>
          <a:bodyPr/>
          <a:lstStyle/>
          <a:p>
            <a:fld id="{88F4FB04-9F20-4F96-8202-B528D007974E}" type="datetimeFigureOut">
              <a:rPr lang="es-AR" smtClean="0">
                <a:solidFill>
                  <a:prstClr val="black">
                    <a:tint val="75000"/>
                  </a:prstClr>
                </a:solidFill>
              </a:rPr>
              <a:pPr/>
              <a:t>06/04/2020</a:t>
            </a:fld>
            <a:endParaRPr lang="es-AR">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AR">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096E155-E022-47E4-9EF0-2A0DCF81BBDB}" type="slidenum">
              <a:rPr lang="es-AR" smtClean="0">
                <a:solidFill>
                  <a:prstClr val="black">
                    <a:tint val="75000"/>
                  </a:prstClr>
                </a:solidFill>
              </a:rPr>
              <a:pPr/>
              <a:t>‹Nº›</a:t>
            </a:fld>
            <a:endParaRPr lang="es-AR">
              <a:solidFill>
                <a:prstClr val="black">
                  <a:tint val="75000"/>
                </a:prstClr>
              </a:solidFill>
            </a:endParaRPr>
          </a:p>
        </p:txBody>
      </p:sp>
    </p:spTree>
    <p:extLst>
      <p:ext uri="{BB962C8B-B14F-4D97-AF65-F5344CB8AC3E}">
        <p14:creationId xmlns:p14="http://schemas.microsoft.com/office/powerpoint/2010/main" val="174729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10"/>
          </p:nvPr>
        </p:nvSpPr>
        <p:spPr/>
        <p:txBody>
          <a:bodyPr/>
          <a:lstStyle/>
          <a:p>
            <a:fld id="{88F4FB04-9F20-4F96-8202-B528D007974E}" type="datetimeFigureOut">
              <a:rPr lang="es-AR" smtClean="0">
                <a:solidFill>
                  <a:prstClr val="black">
                    <a:tint val="75000"/>
                  </a:prstClr>
                </a:solidFill>
              </a:rPr>
              <a:pPr/>
              <a:t>06/04/2020</a:t>
            </a:fld>
            <a:endParaRPr lang="es-AR">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AR">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096E155-E022-47E4-9EF0-2A0DCF81BBDB}" type="slidenum">
              <a:rPr lang="es-AR" smtClean="0">
                <a:solidFill>
                  <a:prstClr val="black">
                    <a:tint val="75000"/>
                  </a:prstClr>
                </a:solidFill>
              </a:rPr>
              <a:pPr/>
              <a:t>‹Nº›</a:t>
            </a:fld>
            <a:endParaRPr lang="es-AR">
              <a:solidFill>
                <a:prstClr val="black">
                  <a:tint val="75000"/>
                </a:prstClr>
              </a:solidFill>
            </a:endParaRPr>
          </a:p>
        </p:txBody>
      </p:sp>
    </p:spTree>
    <p:extLst>
      <p:ext uri="{BB962C8B-B14F-4D97-AF65-F5344CB8AC3E}">
        <p14:creationId xmlns:p14="http://schemas.microsoft.com/office/powerpoint/2010/main" val="275146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10"/>
          </p:nvPr>
        </p:nvSpPr>
        <p:spPr/>
        <p:txBody>
          <a:bodyPr/>
          <a:lstStyle/>
          <a:p>
            <a:fld id="{88F4FB04-9F20-4F96-8202-B528D007974E}" type="datetimeFigureOut">
              <a:rPr lang="es-AR" smtClean="0">
                <a:solidFill>
                  <a:prstClr val="black">
                    <a:tint val="75000"/>
                  </a:prstClr>
                </a:solidFill>
              </a:rPr>
              <a:pPr/>
              <a:t>06/04/2020</a:t>
            </a:fld>
            <a:endParaRPr lang="es-AR">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AR">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096E155-E022-47E4-9EF0-2A0DCF81BBDB}" type="slidenum">
              <a:rPr lang="es-AR" smtClean="0">
                <a:solidFill>
                  <a:prstClr val="black">
                    <a:tint val="75000"/>
                  </a:prstClr>
                </a:solidFill>
              </a:rPr>
              <a:pPr/>
              <a:t>‹Nº›</a:t>
            </a:fld>
            <a:endParaRPr lang="es-AR">
              <a:solidFill>
                <a:prstClr val="black">
                  <a:tint val="75000"/>
                </a:prstClr>
              </a:solidFill>
            </a:endParaRPr>
          </a:p>
        </p:txBody>
      </p:sp>
    </p:spTree>
    <p:extLst>
      <p:ext uri="{BB962C8B-B14F-4D97-AF65-F5344CB8AC3E}">
        <p14:creationId xmlns:p14="http://schemas.microsoft.com/office/powerpoint/2010/main" val="80524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8F4FB04-9F20-4F96-8202-B528D007974E}" type="datetimeFigureOut">
              <a:rPr lang="es-AR" smtClean="0">
                <a:solidFill>
                  <a:prstClr val="black">
                    <a:tint val="75000"/>
                  </a:prstClr>
                </a:solidFill>
              </a:rPr>
              <a:pPr/>
              <a:t>06/04/2020</a:t>
            </a:fld>
            <a:endParaRPr lang="es-AR">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AR">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096E155-E022-47E4-9EF0-2A0DCF81BBDB}" type="slidenum">
              <a:rPr lang="es-AR" smtClean="0">
                <a:solidFill>
                  <a:prstClr val="black">
                    <a:tint val="75000"/>
                  </a:prstClr>
                </a:solidFill>
              </a:rPr>
              <a:pPr/>
              <a:t>‹Nº›</a:t>
            </a:fld>
            <a:endParaRPr lang="es-AR">
              <a:solidFill>
                <a:prstClr val="black">
                  <a:tint val="75000"/>
                </a:prstClr>
              </a:solidFill>
            </a:endParaRPr>
          </a:p>
        </p:txBody>
      </p:sp>
    </p:spTree>
    <p:extLst>
      <p:ext uri="{BB962C8B-B14F-4D97-AF65-F5344CB8AC3E}">
        <p14:creationId xmlns:p14="http://schemas.microsoft.com/office/powerpoint/2010/main" val="1147826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p:cNvSpPr>
            <a:spLocks noGrp="1"/>
          </p:cNvSpPr>
          <p:nvPr>
            <p:ph type="dt" sz="half" idx="10"/>
          </p:nvPr>
        </p:nvSpPr>
        <p:spPr/>
        <p:txBody>
          <a:bodyPr/>
          <a:lstStyle/>
          <a:p>
            <a:fld id="{88F4FB04-9F20-4F96-8202-B528D007974E}" type="datetimeFigureOut">
              <a:rPr lang="es-AR" smtClean="0">
                <a:solidFill>
                  <a:prstClr val="black">
                    <a:tint val="75000"/>
                  </a:prstClr>
                </a:solidFill>
              </a:rPr>
              <a:pPr/>
              <a:t>06/04/2020</a:t>
            </a:fld>
            <a:endParaRPr lang="es-AR">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AR">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C096E155-E022-47E4-9EF0-2A0DCF81BBDB}" type="slidenum">
              <a:rPr lang="es-AR" smtClean="0">
                <a:solidFill>
                  <a:prstClr val="black">
                    <a:tint val="75000"/>
                  </a:prstClr>
                </a:solidFill>
              </a:rPr>
              <a:pPr/>
              <a:t>‹Nº›</a:t>
            </a:fld>
            <a:endParaRPr lang="es-AR">
              <a:solidFill>
                <a:prstClr val="black">
                  <a:tint val="75000"/>
                </a:prstClr>
              </a:solidFill>
            </a:endParaRPr>
          </a:p>
        </p:txBody>
      </p:sp>
    </p:spTree>
    <p:extLst>
      <p:ext uri="{BB962C8B-B14F-4D97-AF65-F5344CB8AC3E}">
        <p14:creationId xmlns:p14="http://schemas.microsoft.com/office/powerpoint/2010/main" val="146872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p:cNvSpPr>
            <a:spLocks noGrp="1"/>
          </p:cNvSpPr>
          <p:nvPr>
            <p:ph type="dt" sz="half" idx="10"/>
          </p:nvPr>
        </p:nvSpPr>
        <p:spPr/>
        <p:txBody>
          <a:bodyPr/>
          <a:lstStyle/>
          <a:p>
            <a:fld id="{88F4FB04-9F20-4F96-8202-B528D007974E}" type="datetimeFigureOut">
              <a:rPr lang="es-AR" smtClean="0">
                <a:solidFill>
                  <a:prstClr val="black">
                    <a:tint val="75000"/>
                  </a:prstClr>
                </a:solidFill>
              </a:rPr>
              <a:pPr/>
              <a:t>06/04/2020</a:t>
            </a:fld>
            <a:endParaRPr lang="es-AR">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AR">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C096E155-E022-47E4-9EF0-2A0DCF81BBDB}" type="slidenum">
              <a:rPr lang="es-AR" smtClean="0">
                <a:solidFill>
                  <a:prstClr val="black">
                    <a:tint val="75000"/>
                  </a:prstClr>
                </a:solidFill>
              </a:rPr>
              <a:pPr/>
              <a:t>‹Nº›</a:t>
            </a:fld>
            <a:endParaRPr lang="es-AR">
              <a:solidFill>
                <a:prstClr val="black">
                  <a:tint val="75000"/>
                </a:prstClr>
              </a:solidFill>
            </a:endParaRPr>
          </a:p>
        </p:txBody>
      </p:sp>
    </p:spTree>
    <p:extLst>
      <p:ext uri="{BB962C8B-B14F-4D97-AF65-F5344CB8AC3E}">
        <p14:creationId xmlns:p14="http://schemas.microsoft.com/office/powerpoint/2010/main" val="1485859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fecha 2"/>
          <p:cNvSpPr>
            <a:spLocks noGrp="1"/>
          </p:cNvSpPr>
          <p:nvPr>
            <p:ph type="dt" sz="half" idx="10"/>
          </p:nvPr>
        </p:nvSpPr>
        <p:spPr/>
        <p:txBody>
          <a:bodyPr/>
          <a:lstStyle/>
          <a:p>
            <a:fld id="{88F4FB04-9F20-4F96-8202-B528D007974E}" type="datetimeFigureOut">
              <a:rPr lang="es-AR" smtClean="0">
                <a:solidFill>
                  <a:prstClr val="black">
                    <a:tint val="75000"/>
                  </a:prstClr>
                </a:solidFill>
              </a:rPr>
              <a:pPr/>
              <a:t>06/04/2020</a:t>
            </a:fld>
            <a:endParaRPr lang="es-AR">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AR">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C096E155-E022-47E4-9EF0-2A0DCF81BBDB}" type="slidenum">
              <a:rPr lang="es-AR" smtClean="0">
                <a:solidFill>
                  <a:prstClr val="black">
                    <a:tint val="75000"/>
                  </a:prstClr>
                </a:solidFill>
              </a:rPr>
              <a:pPr/>
              <a:t>‹Nº›</a:t>
            </a:fld>
            <a:endParaRPr lang="es-AR">
              <a:solidFill>
                <a:prstClr val="black">
                  <a:tint val="75000"/>
                </a:prstClr>
              </a:solidFill>
            </a:endParaRPr>
          </a:p>
        </p:txBody>
      </p:sp>
    </p:spTree>
    <p:extLst>
      <p:ext uri="{BB962C8B-B14F-4D97-AF65-F5344CB8AC3E}">
        <p14:creationId xmlns:p14="http://schemas.microsoft.com/office/powerpoint/2010/main" val="116441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8F4FB04-9F20-4F96-8202-B528D007974E}" type="datetimeFigureOut">
              <a:rPr lang="es-AR" smtClean="0">
                <a:solidFill>
                  <a:prstClr val="black">
                    <a:tint val="75000"/>
                  </a:prstClr>
                </a:solidFill>
              </a:rPr>
              <a:pPr/>
              <a:t>06/04/2020</a:t>
            </a:fld>
            <a:endParaRPr lang="es-AR">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AR">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C096E155-E022-47E4-9EF0-2A0DCF81BBDB}" type="slidenum">
              <a:rPr lang="es-AR" smtClean="0">
                <a:solidFill>
                  <a:prstClr val="black">
                    <a:tint val="75000"/>
                  </a:prstClr>
                </a:solidFill>
              </a:rPr>
              <a:pPr/>
              <a:t>‹Nº›</a:t>
            </a:fld>
            <a:endParaRPr lang="es-AR">
              <a:solidFill>
                <a:prstClr val="black">
                  <a:tint val="75000"/>
                </a:prstClr>
              </a:solidFill>
            </a:endParaRPr>
          </a:p>
        </p:txBody>
      </p:sp>
    </p:spTree>
    <p:extLst>
      <p:ext uri="{BB962C8B-B14F-4D97-AF65-F5344CB8AC3E}">
        <p14:creationId xmlns:p14="http://schemas.microsoft.com/office/powerpoint/2010/main" val="321526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8F4FB04-9F20-4F96-8202-B528D007974E}" type="datetimeFigureOut">
              <a:rPr lang="es-AR" smtClean="0">
                <a:solidFill>
                  <a:prstClr val="black">
                    <a:tint val="75000"/>
                  </a:prstClr>
                </a:solidFill>
              </a:rPr>
              <a:pPr/>
              <a:t>06/04/2020</a:t>
            </a:fld>
            <a:endParaRPr lang="es-AR">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AR">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C096E155-E022-47E4-9EF0-2A0DCF81BBDB}" type="slidenum">
              <a:rPr lang="es-AR" smtClean="0">
                <a:solidFill>
                  <a:prstClr val="black">
                    <a:tint val="75000"/>
                  </a:prstClr>
                </a:solidFill>
              </a:rPr>
              <a:pPr/>
              <a:t>‹Nº›</a:t>
            </a:fld>
            <a:endParaRPr lang="es-AR">
              <a:solidFill>
                <a:prstClr val="black">
                  <a:tint val="75000"/>
                </a:prstClr>
              </a:solidFill>
            </a:endParaRPr>
          </a:p>
        </p:txBody>
      </p:sp>
    </p:spTree>
    <p:extLst>
      <p:ext uri="{BB962C8B-B14F-4D97-AF65-F5344CB8AC3E}">
        <p14:creationId xmlns:p14="http://schemas.microsoft.com/office/powerpoint/2010/main" val="2612822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8F4FB04-9F20-4F96-8202-B528D007974E}" type="datetimeFigureOut">
              <a:rPr lang="es-AR" smtClean="0">
                <a:solidFill>
                  <a:prstClr val="black">
                    <a:tint val="75000"/>
                  </a:prstClr>
                </a:solidFill>
              </a:rPr>
              <a:pPr/>
              <a:t>06/04/2020</a:t>
            </a:fld>
            <a:endParaRPr lang="es-AR">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AR">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C096E155-E022-47E4-9EF0-2A0DCF81BBDB}" type="slidenum">
              <a:rPr lang="es-AR" smtClean="0">
                <a:solidFill>
                  <a:prstClr val="black">
                    <a:tint val="75000"/>
                  </a:prstClr>
                </a:solidFill>
              </a:rPr>
              <a:pPr/>
              <a:t>‹Nº›</a:t>
            </a:fld>
            <a:endParaRPr lang="es-AR">
              <a:solidFill>
                <a:prstClr val="black">
                  <a:tint val="75000"/>
                </a:prstClr>
              </a:solidFill>
            </a:endParaRPr>
          </a:p>
        </p:txBody>
      </p:sp>
    </p:spTree>
    <p:extLst>
      <p:ext uri="{BB962C8B-B14F-4D97-AF65-F5344CB8AC3E}">
        <p14:creationId xmlns:p14="http://schemas.microsoft.com/office/powerpoint/2010/main" val="1603927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4FB04-9F20-4F96-8202-B528D007974E}" type="datetimeFigureOut">
              <a:rPr lang="es-AR" smtClean="0">
                <a:solidFill>
                  <a:prstClr val="black">
                    <a:tint val="75000"/>
                  </a:prstClr>
                </a:solidFill>
              </a:rPr>
              <a:pPr/>
              <a:t>06/04/2020</a:t>
            </a:fld>
            <a:endParaRPr lang="es-AR">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6E155-E022-47E4-9EF0-2A0DCF81BBDB}" type="slidenum">
              <a:rPr lang="es-AR" smtClean="0">
                <a:solidFill>
                  <a:prstClr val="black">
                    <a:tint val="75000"/>
                  </a:prstClr>
                </a:solidFill>
              </a:rPr>
              <a:pPr/>
              <a:t>‹Nº›</a:t>
            </a:fld>
            <a:endParaRPr lang="es-AR">
              <a:solidFill>
                <a:prstClr val="black">
                  <a:tint val="75000"/>
                </a:prstClr>
              </a:solidFill>
            </a:endParaRPr>
          </a:p>
        </p:txBody>
      </p:sp>
    </p:spTree>
    <p:extLst>
      <p:ext uri="{BB962C8B-B14F-4D97-AF65-F5344CB8AC3E}">
        <p14:creationId xmlns:p14="http://schemas.microsoft.com/office/powerpoint/2010/main" val="3819221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10" Type="http://schemas.openxmlformats.org/officeDocument/2006/relationships/image" Target="../media/image7.jpeg"/><Relationship Id="rId4" Type="http://schemas.microsoft.com/office/2007/relationships/hdphoto" Target="../media/hdphoto1.wdp"/><Relationship Id="rId9"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admin.uca.edu.ar/public/ckeditor/Observatorio%20Deuda%20Social/Documentos/2020/OBSERVATORIO-COMUNICADO-ODSA%20INFORMA-%202-31_03_VF.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 y="0"/>
            <a:ext cx="7690070" cy="6858000"/>
          </a:xfrm>
          <a:prstGeom prst="rect">
            <a:avLst/>
          </a:prstGeom>
          <a:solidFill>
            <a:srgbClr val="0099FF"/>
          </a:solidFill>
          <a:ln>
            <a:solidFill>
              <a:srgbClr val="0099FF"/>
            </a:solidFill>
          </a:ln>
        </p:spPr>
        <p:style>
          <a:lnRef idx="1">
            <a:schemeClr val="accent1"/>
          </a:lnRef>
          <a:fillRef idx="3">
            <a:schemeClr val="accent1"/>
          </a:fillRef>
          <a:effectRef idx="2">
            <a:schemeClr val="accent1"/>
          </a:effectRef>
          <a:fontRef idx="minor">
            <a:schemeClr val="lt1"/>
          </a:fontRef>
        </p:style>
        <p:txBody>
          <a:bodyPr lIns="107275" tIns="53638" rIns="107275" bIns="53638" rtlCol="0" anchor="ctr"/>
          <a:lstStyle/>
          <a:p>
            <a:pPr algn="ctr"/>
            <a:endParaRPr lang="es-AR">
              <a:solidFill>
                <a:prstClr val="white"/>
              </a:solidFill>
            </a:endParaRPr>
          </a:p>
        </p:txBody>
      </p:sp>
      <p:sp>
        <p:nvSpPr>
          <p:cNvPr id="4099" name="Text Box 3"/>
          <p:cNvSpPr txBox="1">
            <a:spLocks noChangeArrowheads="1"/>
          </p:cNvSpPr>
          <p:nvPr/>
        </p:nvSpPr>
        <p:spPr bwMode="auto">
          <a:xfrm>
            <a:off x="-64897" y="762568"/>
            <a:ext cx="7690069" cy="32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400" tIns="47199" rIns="94400" bIns="47199">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s-ES_tradnl" sz="3400" b="1" dirty="0">
                <a:effectLst>
                  <a:outerShdw blurRad="38100" dist="38100" dir="2700000" algn="tl">
                    <a:srgbClr val="000000">
                      <a:alpha val="43137"/>
                    </a:srgbClr>
                  </a:outerShdw>
                </a:effectLst>
              </a:rPr>
              <a:t>DESIGUALDADES SOCIALES EN TIEMPOS DE PANDEMIA</a:t>
            </a:r>
          </a:p>
          <a:p>
            <a:pPr eaLnBrk="1" hangingPunct="1"/>
            <a:endParaRPr lang="es-ES_tradnl" sz="3200" b="1" dirty="0"/>
          </a:p>
          <a:p>
            <a:pPr eaLnBrk="1" hangingPunct="1"/>
            <a:r>
              <a:rPr lang="es-ES_tradnl" sz="3600" i="1" dirty="0"/>
              <a:t>Pastoral Social – UCA Mendoza 7/04/2020</a:t>
            </a:r>
            <a:endParaRPr lang="es-AR" sz="3600" i="1" dirty="0"/>
          </a:p>
          <a:p>
            <a:pPr eaLnBrk="1" hangingPunct="1"/>
            <a:endParaRPr lang="es-MX" altLang="es-AR" sz="3200" i="1" dirty="0">
              <a:solidFill>
                <a:prstClr val="black">
                  <a:lumMod val="85000"/>
                  <a:lumOff val="15000"/>
                </a:prstClr>
              </a:solidFill>
            </a:endParaRPr>
          </a:p>
        </p:txBody>
      </p:sp>
      <p:sp>
        <p:nvSpPr>
          <p:cNvPr id="8" name="8 CuadroTexto"/>
          <p:cNvSpPr txBox="1"/>
          <p:nvPr/>
        </p:nvSpPr>
        <p:spPr bwMode="auto">
          <a:xfrm>
            <a:off x="6193712" y="49220"/>
            <a:ext cx="5852465" cy="339156"/>
          </a:xfrm>
          <a:prstGeom prst="rect">
            <a:avLst/>
          </a:prstGeom>
          <a:noFill/>
        </p:spPr>
        <p:txBody>
          <a:bodyPr lIns="107275" tIns="53638" rIns="107275" bIns="53638">
            <a:spAutoFit/>
          </a:bodyPr>
          <a:lstStyle/>
          <a:p>
            <a:pPr>
              <a:defRPr/>
            </a:pPr>
            <a:r>
              <a:rPr lang="es-AR" sz="1500" dirty="0">
                <a:solidFill>
                  <a:prstClr val="black">
                    <a:lumMod val="85000"/>
                    <a:lumOff val="15000"/>
                  </a:prstClr>
                </a:solidFill>
                <a:latin typeface="Arial" pitchFamily="34" charset="0"/>
                <a:cs typeface="Arial" pitchFamily="34" charset="0"/>
              </a:rPr>
              <a:t>@ODSAUCA</a:t>
            </a:r>
            <a:endParaRPr lang="en-GB" sz="1500" dirty="0">
              <a:solidFill>
                <a:prstClr val="black">
                  <a:lumMod val="85000"/>
                  <a:lumOff val="15000"/>
                </a:prstClr>
              </a:solidFill>
              <a:latin typeface="Arial" pitchFamily="34" charset="0"/>
              <a:cs typeface="Arial" pitchFamily="34" charset="0"/>
            </a:endParaRPr>
          </a:p>
        </p:txBody>
      </p:sp>
      <p:pic>
        <p:nvPicPr>
          <p:cNvPr id="10" name="Imagen 9"/>
          <p:cNvPicPr>
            <a:picLocks noChangeAspect="1"/>
          </p:cNvPicPr>
          <p:nvPr/>
        </p:nvPicPr>
        <p:blipFill>
          <a:blip r:embed="rId3">
            <a:extLst>
              <a:ext uri="{BEBA8EAE-BF5A-486C-A8C5-ECC9F3942E4B}">
                <a14:imgProps xmlns:a14="http://schemas.microsoft.com/office/drawing/2010/main">
                  <a14:imgLayer r:embed="rId4">
                    <a14:imgEffect>
                      <a14:backgroundRemoval t="437" b="89520" l="455" r="98182">
                        <a14:foregroundMark x1="44091" y1="49782" x2="44091" y2="49782"/>
                        <a14:foregroundMark x1="54091" y1="44978" x2="54091" y2="44978"/>
                        <a14:foregroundMark x1="19091" y1="38428" x2="29091" y2="48472"/>
                        <a14:foregroundMark x1="24545" y1="37118" x2="22273" y2="26638"/>
                        <a14:foregroundMark x1="20455" y1="22271" x2="20455" y2="22271"/>
                        <a14:foregroundMark x1="34091" y1="32314" x2="53636" y2="33624"/>
                        <a14:foregroundMark x1="53636" y1="33624" x2="62727" y2="19651"/>
                        <a14:foregroundMark x1="67727" y1="19651" x2="79091" y2="31004"/>
                        <a14:foregroundMark x1="77273" y1="32314" x2="64091" y2="58952"/>
                      </a14:backgroundRemoval>
                    </a14:imgEffect>
                  </a14:imgLayer>
                </a14:imgProps>
              </a:ext>
            </a:extLst>
          </a:blip>
          <a:stretch>
            <a:fillRect/>
          </a:stretch>
        </p:blipFill>
        <p:spPr>
          <a:xfrm>
            <a:off x="5782047" y="45839"/>
            <a:ext cx="411664" cy="491144"/>
          </a:xfrm>
          <a:prstGeom prst="rect">
            <a:avLst/>
          </a:prstGeom>
        </p:spPr>
      </p:pic>
      <p:pic>
        <p:nvPicPr>
          <p:cNvPr id="3" name="Imagen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54969" y="188368"/>
            <a:ext cx="3052537" cy="946751"/>
          </a:xfrm>
          <a:prstGeom prst="rect">
            <a:avLst/>
          </a:prstGeom>
        </p:spPr>
      </p:pic>
      <p:pic>
        <p:nvPicPr>
          <p:cNvPr id="4" name="Imagen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54968" y="1135117"/>
            <a:ext cx="2910882" cy="1357336"/>
          </a:xfrm>
          <a:prstGeom prst="rect">
            <a:avLst/>
          </a:prstGeom>
        </p:spPr>
      </p:pic>
      <p:pic>
        <p:nvPicPr>
          <p:cNvPr id="11" name="Picture 5"/>
          <p:cNvPicPr>
            <a:picLocks noChangeAspect="1" noChangeArrowheads="1"/>
          </p:cNvPicPr>
          <p:nvPr/>
        </p:nvPicPr>
        <p:blipFill rotWithShape="1">
          <a:blip r:embed="rId7">
            <a:extLst>
              <a:ext uri="{28A0092B-C50C-407E-A947-70E740481C1C}">
                <a14:useLocalDpi xmlns:a14="http://schemas.microsoft.com/office/drawing/2010/main" val="0"/>
              </a:ext>
            </a:extLst>
          </a:blip>
          <a:srcRect l="9982" t="2214" r="-306" b="-2214"/>
          <a:stretch/>
        </p:blipFill>
        <p:spPr bwMode="auto">
          <a:xfrm>
            <a:off x="7710970" y="2646946"/>
            <a:ext cx="4481030" cy="3377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23132" y="4126234"/>
            <a:ext cx="4868868" cy="2751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429000"/>
            <a:ext cx="5324910" cy="3492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78968" y="3450774"/>
            <a:ext cx="4843551" cy="342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460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27651" y="388842"/>
            <a:ext cx="11264349" cy="6179573"/>
          </a:xfrm>
          <a:ln>
            <a:noFill/>
          </a:ln>
        </p:spPr>
        <p:txBody>
          <a:bodyPr>
            <a:noAutofit/>
          </a:bodyPr>
          <a:lstStyle/>
          <a:p>
            <a:pPr marL="0" indent="0" algn="just">
              <a:lnSpc>
                <a:spcPct val="100000"/>
              </a:lnSpc>
              <a:spcBef>
                <a:spcPts val="1200"/>
              </a:spcBef>
              <a:buNone/>
            </a:pPr>
            <a:r>
              <a:rPr lang="es-AR" sz="2400" b="1" dirty="0">
                <a:solidFill>
                  <a:schemeClr val="accent1">
                    <a:lumMod val="50000"/>
                  </a:schemeClr>
                </a:solidFill>
                <a:latin typeface="Calibri" panose="020F0502020204030204" pitchFamily="34" charset="0"/>
                <a:cs typeface="Calibri" panose="020F0502020204030204" pitchFamily="34" charset="0"/>
              </a:rPr>
              <a:t>SE PROFUNDIZAN LAS DIFERENCIAS E INEQUIDADES LABORALES</a:t>
            </a:r>
          </a:p>
          <a:p>
            <a:pPr marL="0" indent="0" algn="just">
              <a:lnSpc>
                <a:spcPct val="100000"/>
              </a:lnSpc>
              <a:spcBef>
                <a:spcPts val="1200"/>
              </a:spcBef>
              <a:buNone/>
            </a:pPr>
            <a:endParaRPr lang="es-AR" sz="24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sp>
        <p:nvSpPr>
          <p:cNvPr id="5" name="Rectángulo 4"/>
          <p:cNvSpPr/>
          <p:nvPr/>
        </p:nvSpPr>
        <p:spPr>
          <a:xfrm>
            <a:off x="927651" y="1536174"/>
            <a:ext cx="10190924" cy="3785652"/>
          </a:xfrm>
          <a:prstGeom prst="rect">
            <a:avLst/>
          </a:prstGeom>
        </p:spPr>
        <p:txBody>
          <a:bodyPr wrap="square">
            <a:spAutoFit/>
          </a:bodyPr>
          <a:lstStyle/>
          <a:p>
            <a:pPr algn="just">
              <a:spcAft>
                <a:spcPts val="0"/>
              </a:spcAft>
            </a:pPr>
            <a:r>
              <a:rPr lang="es-ES_tradnl" sz="2000" i="1" dirty="0">
                <a:effectLst/>
                <a:ea typeface="MS Mincho"/>
                <a:cs typeface="Times New Roman" panose="02020603050405020304" pitchFamily="18" charset="0"/>
              </a:rPr>
              <a:t>(1) Porcentaje de ocupados, sean asalariados o no asalariados, que no participan del Sistema de Seguridad Social y desocupados, respecto el total de personas activas de 18 años y más.</a:t>
            </a:r>
            <a:endParaRPr lang="es-AR" sz="2000" i="1" dirty="0">
              <a:effectLst/>
              <a:ea typeface="MS Mincho"/>
              <a:cs typeface="Times New Roman" panose="02020603050405020304" pitchFamily="18" charset="0"/>
            </a:endParaRPr>
          </a:p>
          <a:p>
            <a:pPr algn="just">
              <a:spcAft>
                <a:spcPts val="0"/>
              </a:spcAft>
            </a:pPr>
            <a:r>
              <a:rPr lang="es-ES_tradnl" sz="2000" i="1" dirty="0">
                <a:effectLst/>
                <a:ea typeface="MS Mincho"/>
                <a:cs typeface="Times New Roman" panose="02020603050405020304" pitchFamily="18" charset="0"/>
              </a:rPr>
              <a:t>(2) Porcentaje de ocupados sin aportes al Sistema de Seguridad Social que poseen un ingreso laboral mensual menor a un salario mínimo vital y móvil, beneficiarios de programas de empleo con contraprestación, desocupados no calificados y trabajadores desalentados no calificados, respecto el total de personas activas más los trabajadores desalentados.</a:t>
            </a:r>
            <a:endParaRPr lang="es-AR" sz="2000" i="1" dirty="0">
              <a:effectLst/>
              <a:ea typeface="MS Mincho"/>
              <a:cs typeface="Times New Roman" panose="02020603050405020304" pitchFamily="18" charset="0"/>
            </a:endParaRPr>
          </a:p>
          <a:p>
            <a:pPr algn="just">
              <a:spcAft>
                <a:spcPts val="0"/>
              </a:spcAft>
            </a:pPr>
            <a:r>
              <a:rPr lang="es-ES_tradnl" sz="2000" i="1" dirty="0">
                <a:effectLst/>
                <a:ea typeface="MS Mincho"/>
                <a:cs typeface="Times New Roman" panose="02020603050405020304" pitchFamily="18" charset="0"/>
              </a:rPr>
              <a:t>(3) </a:t>
            </a:r>
            <a:r>
              <a:rPr lang="es-ES_tradnl" sz="2000" i="1" dirty="0">
                <a:solidFill>
                  <a:srgbClr val="000000"/>
                </a:solidFill>
                <a:effectLst/>
                <a:ea typeface="MS Mincho"/>
                <a:cs typeface="Times New Roman" panose="02020603050405020304" pitchFamily="18" charset="0"/>
              </a:rPr>
              <a:t>Porcentaje de personas que se encontraron desocupadas, por lo menos una vez durante los últimos 12 meses, por razones ajenas a la propia voluntad, respecto del total de personas activas.</a:t>
            </a:r>
            <a:endParaRPr lang="es-AR" sz="2000" i="1" dirty="0">
              <a:effectLst/>
              <a:ea typeface="MS Mincho"/>
              <a:cs typeface="Times New Roman" panose="02020603050405020304" pitchFamily="18" charset="0"/>
            </a:endParaRPr>
          </a:p>
          <a:p>
            <a:pPr algn="just">
              <a:spcAft>
                <a:spcPts val="0"/>
              </a:spcAft>
            </a:pPr>
            <a:r>
              <a:rPr lang="es-ES_tradnl" sz="2000" i="1" dirty="0">
                <a:effectLst/>
                <a:ea typeface="MS Mincho"/>
                <a:cs typeface="Times New Roman" panose="02020603050405020304" pitchFamily="18" charset="0"/>
              </a:rPr>
              <a:t> (4) Porcentaje de ocupados que declararon que en los últimos tres meses no accedieron a Internet, respecto el total de personas ocupadas de 18 años y más. </a:t>
            </a:r>
            <a:endParaRPr lang="es-AR" sz="2000" i="1" dirty="0">
              <a:effectLst/>
              <a:ea typeface="MS Mincho"/>
              <a:cs typeface="Times New Roman" panose="02020603050405020304" pitchFamily="18" charset="0"/>
            </a:endParaRPr>
          </a:p>
          <a:p>
            <a:pPr algn="just">
              <a:spcAft>
                <a:spcPts val="0"/>
              </a:spcAft>
            </a:pPr>
            <a:r>
              <a:rPr lang="es-ES_tradnl" sz="2000" i="1" dirty="0">
                <a:effectLst/>
                <a:ea typeface="MS Mincho"/>
                <a:cs typeface="Times New Roman" panose="02020603050405020304" pitchFamily="18" charset="0"/>
              </a:rPr>
              <a:t> (5) Porcentaje de ocupados que declararon que en los últimos tres meses no accedieron a su cuenta de banco por Internet, respecto el total de personas ocupadas de 18 años y más.</a:t>
            </a:r>
            <a:endParaRPr lang="es-AR" sz="2000" i="1" dirty="0">
              <a:effectLst/>
              <a:ea typeface="MS Mincho"/>
              <a:cs typeface="Times New Roman" panose="02020603050405020304" pitchFamily="18" charset="0"/>
            </a:endParaRPr>
          </a:p>
        </p:txBody>
      </p:sp>
    </p:spTree>
    <p:extLst>
      <p:ext uri="{BB962C8B-B14F-4D97-AF65-F5344CB8AC3E}">
        <p14:creationId xmlns:p14="http://schemas.microsoft.com/office/powerpoint/2010/main" val="1263236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12797" y="124265"/>
            <a:ext cx="11264349" cy="6179573"/>
          </a:xfrm>
          <a:ln>
            <a:noFill/>
          </a:ln>
        </p:spPr>
        <p:txBody>
          <a:bodyPr>
            <a:noAutofit/>
          </a:bodyPr>
          <a:lstStyle/>
          <a:p>
            <a:pPr marL="0" indent="0" algn="just">
              <a:lnSpc>
                <a:spcPct val="100000"/>
              </a:lnSpc>
              <a:spcBef>
                <a:spcPts val="1200"/>
              </a:spcBef>
              <a:buNone/>
            </a:pPr>
            <a:r>
              <a:rPr lang="es-MX" sz="2400" b="1" dirty="0">
                <a:solidFill>
                  <a:schemeClr val="accent1">
                    <a:lumMod val="50000"/>
                  </a:schemeClr>
                </a:solidFill>
                <a:latin typeface="Calibri" panose="020F0502020204030204" pitchFamily="34" charset="0"/>
                <a:cs typeface="Calibri" panose="020F0502020204030204" pitchFamily="34" charset="0"/>
              </a:rPr>
              <a:t>SE PROFUNDIZAN LAS DESIGUALDADES PSICOSOCIALES Y DE SALUD</a:t>
            </a:r>
          </a:p>
          <a:p>
            <a:pPr marL="0" indent="0" algn="just">
              <a:lnSpc>
                <a:spcPct val="100000"/>
              </a:lnSpc>
              <a:spcBef>
                <a:spcPts val="1200"/>
              </a:spcBef>
              <a:buNone/>
            </a:pPr>
            <a:endParaRPr lang="es-MX" sz="2400" b="1" dirty="0">
              <a:solidFill>
                <a:schemeClr val="accent1">
                  <a:lumMod val="50000"/>
                </a:schemeClr>
              </a:solidFill>
              <a:latin typeface="Calibri" panose="020F0502020204030204" pitchFamily="34" charset="0"/>
              <a:cs typeface="Calibri" panose="020F0502020204030204" pitchFamily="34" charset="0"/>
            </a:endParaRPr>
          </a:p>
          <a:p>
            <a:pPr marL="0" indent="0" algn="just">
              <a:lnSpc>
                <a:spcPct val="100000"/>
              </a:lnSpc>
              <a:spcBef>
                <a:spcPts val="1200"/>
              </a:spcBef>
              <a:buNone/>
            </a:pPr>
            <a:endParaRPr lang="es-AR" sz="24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graphicFrame>
        <p:nvGraphicFramePr>
          <p:cNvPr id="5" name="Tabla 4"/>
          <p:cNvGraphicFramePr>
            <a:graphicFrameLocks noGrp="1"/>
          </p:cNvGraphicFramePr>
          <p:nvPr>
            <p:extLst>
              <p:ext uri="{D42A27DB-BD31-4B8C-83A1-F6EECF244321}">
                <p14:modId xmlns:p14="http://schemas.microsoft.com/office/powerpoint/2010/main" val="200778230"/>
              </p:ext>
            </p:extLst>
          </p:nvPr>
        </p:nvGraphicFramePr>
        <p:xfrm>
          <a:off x="218941" y="736793"/>
          <a:ext cx="11527582" cy="5912536"/>
        </p:xfrm>
        <a:graphic>
          <a:graphicData uri="http://schemas.openxmlformats.org/drawingml/2006/table">
            <a:tbl>
              <a:tblPr firstRow="1" firstCol="1" bandRow="1">
                <a:tableStyleId>{5C22544A-7EE6-4342-B048-85BDC9FD1C3A}</a:tableStyleId>
              </a:tblPr>
              <a:tblGrid>
                <a:gridCol w="4085773">
                  <a:extLst>
                    <a:ext uri="{9D8B030D-6E8A-4147-A177-3AD203B41FA5}">
                      <a16:colId xmlns:a16="http://schemas.microsoft.com/office/drawing/2014/main" val="20000"/>
                    </a:ext>
                  </a:extLst>
                </a:gridCol>
                <a:gridCol w="1452142">
                  <a:extLst>
                    <a:ext uri="{9D8B030D-6E8A-4147-A177-3AD203B41FA5}">
                      <a16:colId xmlns:a16="http://schemas.microsoft.com/office/drawing/2014/main" val="20001"/>
                    </a:ext>
                  </a:extLst>
                </a:gridCol>
                <a:gridCol w="1635617">
                  <a:extLst>
                    <a:ext uri="{9D8B030D-6E8A-4147-A177-3AD203B41FA5}">
                      <a16:colId xmlns:a16="http://schemas.microsoft.com/office/drawing/2014/main" val="20002"/>
                    </a:ext>
                  </a:extLst>
                </a:gridCol>
                <a:gridCol w="1609859">
                  <a:extLst>
                    <a:ext uri="{9D8B030D-6E8A-4147-A177-3AD203B41FA5}">
                      <a16:colId xmlns:a16="http://schemas.microsoft.com/office/drawing/2014/main" val="20003"/>
                    </a:ext>
                  </a:extLst>
                </a:gridCol>
                <a:gridCol w="1413877">
                  <a:extLst>
                    <a:ext uri="{9D8B030D-6E8A-4147-A177-3AD203B41FA5}">
                      <a16:colId xmlns:a16="http://schemas.microsoft.com/office/drawing/2014/main" val="20004"/>
                    </a:ext>
                  </a:extLst>
                </a:gridCol>
                <a:gridCol w="1330314">
                  <a:extLst>
                    <a:ext uri="{9D8B030D-6E8A-4147-A177-3AD203B41FA5}">
                      <a16:colId xmlns:a16="http://schemas.microsoft.com/office/drawing/2014/main" val="20005"/>
                    </a:ext>
                  </a:extLst>
                </a:gridCol>
              </a:tblGrid>
              <a:tr h="1012066">
                <a:tc gridSpan="6">
                  <a:txBody>
                    <a:bodyPr/>
                    <a:lstStyle/>
                    <a:p>
                      <a:pPr algn="just">
                        <a:spcAft>
                          <a:spcPts val="0"/>
                        </a:spcAft>
                      </a:pPr>
                      <a:r>
                        <a:rPr lang="es-AR" sz="2400" dirty="0">
                          <a:effectLst/>
                        </a:rPr>
                        <a:t>INDICADORES DE DÉFICIT PSICOSOCIALES Y DE SALUD SEGÚN ESTRATO SOCIO-OCUPACIONAL DEL HOGAR.</a:t>
                      </a:r>
                    </a:p>
                    <a:p>
                      <a:pPr algn="just">
                        <a:spcAft>
                          <a:spcPts val="600"/>
                        </a:spcAft>
                      </a:pPr>
                      <a:r>
                        <a:rPr lang="es-AR" sz="2400" dirty="0">
                          <a:effectLst/>
                        </a:rPr>
                        <a:t>En porcentaje de población urbana de 18 años y más. Año: 2019.</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0"/>
                  </a:ext>
                </a:extLst>
              </a:tr>
              <a:tr h="674710">
                <a:tc>
                  <a:txBody>
                    <a:bodyPr/>
                    <a:lstStyle/>
                    <a:p>
                      <a:pPr algn="ctr">
                        <a:spcAft>
                          <a:spcPts val="0"/>
                        </a:spcAft>
                      </a:pPr>
                      <a:r>
                        <a:rPr lang="es-AR" sz="2400" dirty="0">
                          <a:effectLst/>
                        </a:rPr>
                        <a:t> </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s-AR" sz="2200" b="1" dirty="0">
                          <a:effectLst/>
                        </a:rPr>
                        <a:t>Medio Profesional</a:t>
                      </a:r>
                      <a:endParaRPr lang="es-AR" sz="2200" b="1"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200" b="1" dirty="0">
                          <a:effectLst/>
                        </a:rPr>
                        <a:t>Medio No Profesional</a:t>
                      </a:r>
                      <a:endParaRPr lang="es-AR" sz="2200" b="1"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200" b="1" dirty="0">
                          <a:effectLst/>
                        </a:rPr>
                        <a:t>Obrero Integrado</a:t>
                      </a:r>
                      <a:endParaRPr lang="es-AR" sz="2200" b="1"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200" b="1" dirty="0">
                          <a:effectLst/>
                        </a:rPr>
                        <a:t>Trabajador Marginal</a:t>
                      </a:r>
                      <a:endParaRPr lang="es-AR" sz="2200" b="1"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200" b="1" dirty="0">
                          <a:effectLst/>
                        </a:rPr>
                        <a:t>Total</a:t>
                      </a:r>
                      <a:endParaRPr lang="es-AR" sz="2200" b="1" dirty="0">
                        <a:effectLst/>
                        <a:latin typeface="Cambria" panose="02040503050406030204" pitchFamily="18" charset="0"/>
                        <a:ea typeface="MS Mincho"/>
                        <a:cs typeface="Times New Roman" panose="02020603050405020304" pitchFamily="18" charset="0"/>
                      </a:endParaRPr>
                    </a:p>
                  </a:txBody>
                  <a:tcPr marL="68580" marR="68580" marT="0" marB="0" anchor="ctr">
                    <a:solidFill>
                      <a:srgbClr val="FFC000"/>
                    </a:solidFill>
                  </a:tcPr>
                </a:tc>
                <a:extLst>
                  <a:ext uri="{0D108BD9-81ED-4DB2-BD59-A6C34878D82A}">
                    <a16:rowId xmlns:a16="http://schemas.microsoft.com/office/drawing/2014/main" val="10001"/>
                  </a:ext>
                </a:extLst>
              </a:tr>
              <a:tr h="572042">
                <a:tc>
                  <a:txBody>
                    <a:bodyPr/>
                    <a:lstStyle/>
                    <a:p>
                      <a:pPr algn="l">
                        <a:spcAft>
                          <a:spcPts val="0"/>
                        </a:spcAft>
                      </a:pPr>
                      <a:r>
                        <a:rPr lang="es-AR" sz="2400" dirty="0">
                          <a:effectLst/>
                        </a:rPr>
                        <a:t>Sin apoyo social estructural (1)</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7,3</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14,8</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25,4</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39,5</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b="1" dirty="0">
                          <a:effectLst/>
                        </a:rPr>
                        <a:t>22,4</a:t>
                      </a:r>
                      <a:endParaRPr lang="es-AR" sz="2400" b="1" dirty="0">
                        <a:effectLst/>
                        <a:latin typeface="Cambria" panose="02040503050406030204" pitchFamily="18" charset="0"/>
                        <a:ea typeface="MS Mincho"/>
                        <a:cs typeface="Times New Roman" panose="02020603050405020304" pitchFamily="18" charset="0"/>
                      </a:endParaRPr>
                    </a:p>
                  </a:txBody>
                  <a:tcPr marL="68580" marR="68580" marT="0" marB="0" anchor="ctr">
                    <a:solidFill>
                      <a:srgbClr val="FFC000"/>
                    </a:solidFill>
                  </a:tcPr>
                </a:tc>
                <a:extLst>
                  <a:ext uri="{0D108BD9-81ED-4DB2-BD59-A6C34878D82A}">
                    <a16:rowId xmlns:a16="http://schemas.microsoft.com/office/drawing/2014/main" val="10002"/>
                  </a:ext>
                </a:extLst>
              </a:tr>
              <a:tr h="674710">
                <a:tc>
                  <a:txBody>
                    <a:bodyPr/>
                    <a:lstStyle/>
                    <a:p>
                      <a:pPr algn="l">
                        <a:spcAft>
                          <a:spcPts val="0"/>
                        </a:spcAft>
                      </a:pPr>
                      <a:r>
                        <a:rPr lang="es-AR" sz="2400" dirty="0">
                          <a:effectLst/>
                        </a:rPr>
                        <a:t>Creencia de control externo (2)</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a:effectLst/>
                        </a:rPr>
                        <a:t>8,7</a:t>
                      </a:r>
                      <a:endParaRPr lang="es-AR" sz="240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18,7</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30,0</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46,1</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b="1" dirty="0">
                          <a:effectLst/>
                        </a:rPr>
                        <a:t>26,7</a:t>
                      </a:r>
                      <a:endParaRPr lang="es-AR" sz="2400" b="1" dirty="0">
                        <a:effectLst/>
                        <a:latin typeface="Cambria" panose="02040503050406030204" pitchFamily="18" charset="0"/>
                        <a:ea typeface="MS Mincho"/>
                        <a:cs typeface="Times New Roman" panose="02020603050405020304" pitchFamily="18" charset="0"/>
                      </a:endParaRPr>
                    </a:p>
                  </a:txBody>
                  <a:tcPr marL="68580" marR="68580" marT="0" marB="0" anchor="ctr">
                    <a:solidFill>
                      <a:srgbClr val="FFC000"/>
                    </a:solidFill>
                  </a:tcPr>
                </a:tc>
                <a:extLst>
                  <a:ext uri="{0D108BD9-81ED-4DB2-BD59-A6C34878D82A}">
                    <a16:rowId xmlns:a16="http://schemas.microsoft.com/office/drawing/2014/main" val="10003"/>
                  </a:ext>
                </a:extLst>
              </a:tr>
              <a:tr h="605180">
                <a:tc>
                  <a:txBody>
                    <a:bodyPr/>
                    <a:lstStyle/>
                    <a:p>
                      <a:pPr algn="l">
                        <a:spcAft>
                          <a:spcPts val="0"/>
                        </a:spcAft>
                      </a:pPr>
                      <a:r>
                        <a:rPr lang="es-AR" sz="2400" dirty="0">
                          <a:effectLst/>
                        </a:rPr>
                        <a:t>Afrontamiento negativo (3)</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a:effectLst/>
                        </a:rPr>
                        <a:t>17,6</a:t>
                      </a:r>
                      <a:endParaRPr lang="es-AR" sz="240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22,2</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28,1</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33,5</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b="1" dirty="0">
                          <a:effectLst/>
                        </a:rPr>
                        <a:t>25,9</a:t>
                      </a:r>
                      <a:endParaRPr lang="es-AR" sz="2400" b="1" dirty="0">
                        <a:effectLst/>
                        <a:latin typeface="Cambria" panose="02040503050406030204" pitchFamily="18" charset="0"/>
                        <a:ea typeface="MS Mincho"/>
                        <a:cs typeface="Times New Roman" panose="02020603050405020304" pitchFamily="18" charset="0"/>
                      </a:endParaRPr>
                    </a:p>
                  </a:txBody>
                  <a:tcPr marL="68580" marR="68580" marT="0" marB="0" anchor="ctr">
                    <a:solidFill>
                      <a:srgbClr val="FFC000"/>
                    </a:solidFill>
                  </a:tcPr>
                </a:tc>
                <a:extLst>
                  <a:ext uri="{0D108BD9-81ED-4DB2-BD59-A6C34878D82A}">
                    <a16:rowId xmlns:a16="http://schemas.microsoft.com/office/drawing/2014/main" val="10004"/>
                  </a:ext>
                </a:extLst>
              </a:tr>
              <a:tr h="576775">
                <a:tc>
                  <a:txBody>
                    <a:bodyPr/>
                    <a:lstStyle/>
                    <a:p>
                      <a:pPr algn="l">
                        <a:spcAft>
                          <a:spcPts val="0"/>
                        </a:spcAft>
                      </a:pPr>
                      <a:r>
                        <a:rPr lang="es-AR" sz="2400">
                          <a:effectLst/>
                        </a:rPr>
                        <a:t>Malestar Psicológico (4)</a:t>
                      </a:r>
                      <a:endParaRPr lang="es-AR" sz="240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a:effectLst/>
                        </a:rPr>
                        <a:t>14,0</a:t>
                      </a:r>
                      <a:endParaRPr lang="es-AR" sz="240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20,7</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22,8</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33,0</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b="1" dirty="0">
                          <a:effectLst/>
                        </a:rPr>
                        <a:t>22,8</a:t>
                      </a:r>
                      <a:endParaRPr lang="es-AR" sz="2400" b="1" dirty="0">
                        <a:effectLst/>
                        <a:latin typeface="Cambria" panose="02040503050406030204" pitchFamily="18" charset="0"/>
                        <a:ea typeface="MS Mincho"/>
                        <a:cs typeface="Times New Roman" panose="02020603050405020304" pitchFamily="18" charset="0"/>
                      </a:endParaRPr>
                    </a:p>
                  </a:txBody>
                  <a:tcPr marL="68580" marR="68580" marT="0" marB="0" anchor="ctr">
                    <a:solidFill>
                      <a:srgbClr val="FFC000"/>
                    </a:solidFill>
                  </a:tcPr>
                </a:tc>
                <a:extLst>
                  <a:ext uri="{0D108BD9-81ED-4DB2-BD59-A6C34878D82A}">
                    <a16:rowId xmlns:a16="http://schemas.microsoft.com/office/drawing/2014/main" val="10005"/>
                  </a:ext>
                </a:extLst>
              </a:tr>
              <a:tr h="675519">
                <a:tc>
                  <a:txBody>
                    <a:bodyPr/>
                    <a:lstStyle/>
                    <a:p>
                      <a:pPr algn="l">
                        <a:spcAft>
                          <a:spcPts val="0"/>
                        </a:spcAft>
                      </a:pPr>
                      <a:r>
                        <a:rPr lang="es-AR" sz="2400" dirty="0">
                          <a:effectLst/>
                        </a:rPr>
                        <a:t>Estado de salud deficitario (5)</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a:effectLst/>
                        </a:rPr>
                        <a:t>9,7</a:t>
                      </a:r>
                      <a:endParaRPr lang="es-AR" sz="240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a:effectLst/>
                        </a:rPr>
                        <a:t>10,4</a:t>
                      </a:r>
                      <a:endParaRPr lang="es-AR" sz="240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18.0</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26,5</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b="1" dirty="0">
                          <a:effectLst/>
                        </a:rPr>
                        <a:t>16,2</a:t>
                      </a:r>
                      <a:endParaRPr lang="es-AR" sz="2400" b="1" dirty="0">
                        <a:effectLst/>
                        <a:latin typeface="Cambria" panose="02040503050406030204" pitchFamily="18" charset="0"/>
                        <a:ea typeface="MS Mincho"/>
                        <a:cs typeface="Times New Roman" panose="02020603050405020304" pitchFamily="18" charset="0"/>
                      </a:endParaRPr>
                    </a:p>
                  </a:txBody>
                  <a:tcPr marL="68580" marR="68580" marT="0" marB="0" anchor="ctr">
                    <a:solidFill>
                      <a:srgbClr val="FFC000"/>
                    </a:solidFill>
                  </a:tcPr>
                </a:tc>
                <a:extLst>
                  <a:ext uri="{0D108BD9-81ED-4DB2-BD59-A6C34878D82A}">
                    <a16:rowId xmlns:a16="http://schemas.microsoft.com/office/drawing/2014/main" val="10006"/>
                  </a:ext>
                </a:extLst>
              </a:tr>
              <a:tr h="674710">
                <a:tc>
                  <a:txBody>
                    <a:bodyPr/>
                    <a:lstStyle/>
                    <a:p>
                      <a:pPr algn="l">
                        <a:spcAft>
                          <a:spcPts val="0"/>
                        </a:spcAft>
                      </a:pPr>
                      <a:r>
                        <a:rPr lang="es-AR" sz="2400" dirty="0">
                          <a:effectLst/>
                        </a:rPr>
                        <a:t>Utilizó servicio de atención médico público (6)</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a:effectLst/>
                        </a:rPr>
                        <a:t>3,1</a:t>
                      </a:r>
                      <a:endParaRPr lang="es-AR" sz="240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a:effectLst/>
                        </a:rPr>
                        <a:t>19.0</a:t>
                      </a:r>
                      <a:endParaRPr lang="es-AR" sz="240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42,8</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dirty="0">
                          <a:effectLst/>
                        </a:rPr>
                        <a:t>56,8</a:t>
                      </a:r>
                      <a:endParaRPr lang="es-AR" sz="2400" dirty="0">
                        <a:effectLst/>
                        <a:latin typeface="Cambria" panose="02040503050406030204" pitchFamily="18" charset="0"/>
                        <a:ea typeface="MS Mincho"/>
                        <a:cs typeface="Times New Roman" panose="02020603050405020304" pitchFamily="18" charset="0"/>
                      </a:endParaRPr>
                    </a:p>
                  </a:txBody>
                  <a:tcPr marL="68580" marR="68580" marT="0" marB="0" anchor="ctr"/>
                </a:tc>
                <a:tc>
                  <a:txBody>
                    <a:bodyPr/>
                    <a:lstStyle/>
                    <a:p>
                      <a:pPr algn="ctr">
                        <a:spcAft>
                          <a:spcPts val="0"/>
                        </a:spcAft>
                      </a:pPr>
                      <a:r>
                        <a:rPr lang="es-AR" sz="2400" b="1" dirty="0">
                          <a:effectLst/>
                        </a:rPr>
                        <a:t>31,9</a:t>
                      </a:r>
                      <a:endParaRPr lang="es-AR" sz="2400" b="1" dirty="0">
                        <a:effectLst/>
                        <a:latin typeface="Cambria" panose="02040503050406030204" pitchFamily="18" charset="0"/>
                        <a:ea typeface="MS Mincho"/>
                        <a:cs typeface="Times New Roman" panose="02020603050405020304" pitchFamily="18" charset="0"/>
                      </a:endParaRPr>
                    </a:p>
                  </a:txBody>
                  <a:tcPr marL="68580" marR="68580" marT="0" marB="0" anchor="ctr">
                    <a:solidFill>
                      <a:srgbClr val="FFC000"/>
                    </a:solidFill>
                  </a:tcPr>
                </a:tc>
                <a:extLst>
                  <a:ext uri="{0D108BD9-81ED-4DB2-BD59-A6C34878D82A}">
                    <a16:rowId xmlns:a16="http://schemas.microsoft.com/office/drawing/2014/main" val="10007"/>
                  </a:ext>
                </a:extLst>
              </a:tr>
              <a:tr h="281129">
                <a:tc gridSpan="6">
                  <a:txBody>
                    <a:bodyPr/>
                    <a:lstStyle/>
                    <a:p>
                      <a:pPr algn="l">
                        <a:spcAft>
                          <a:spcPts val="0"/>
                        </a:spcAft>
                      </a:pPr>
                      <a:r>
                        <a:rPr lang="es-AR" sz="2000" b="1" dirty="0">
                          <a:effectLst/>
                        </a:rPr>
                        <a:t>FUENTE: Observatorio de la Deuda Social Argentina, UCA. </a:t>
                      </a:r>
                      <a:endParaRPr lang="es-AR" sz="2000" b="1" dirty="0">
                        <a:effectLst/>
                        <a:latin typeface="Cambria" panose="02040503050406030204" pitchFamily="18" charset="0"/>
                        <a:ea typeface="MS Mincho"/>
                        <a:cs typeface="Times New Roman" panose="02020603050405020304" pitchFamily="18" charset="0"/>
                      </a:endParaRPr>
                    </a:p>
                  </a:txBody>
                  <a:tcPr marL="68580" marR="68580" marT="0"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979618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93913" y="339213"/>
            <a:ext cx="10734261" cy="6179573"/>
          </a:xfrm>
          <a:ln>
            <a:noFill/>
          </a:ln>
        </p:spPr>
        <p:txBody>
          <a:bodyPr>
            <a:noAutofit/>
          </a:bodyPr>
          <a:lstStyle/>
          <a:p>
            <a:pPr marL="0" indent="0" algn="just">
              <a:lnSpc>
                <a:spcPct val="100000"/>
              </a:lnSpc>
              <a:spcBef>
                <a:spcPts val="1200"/>
              </a:spcBef>
              <a:buNone/>
            </a:pPr>
            <a:r>
              <a:rPr lang="es-MX" sz="2400" b="1" dirty="0">
                <a:solidFill>
                  <a:schemeClr val="accent1">
                    <a:lumMod val="50000"/>
                  </a:schemeClr>
                </a:solidFill>
                <a:latin typeface="Calibri" panose="020F0502020204030204" pitchFamily="34" charset="0"/>
                <a:cs typeface="Calibri" panose="020F0502020204030204" pitchFamily="34" charset="0"/>
              </a:rPr>
              <a:t>SE PROFUNDIZAN LAS DESIGUALDADES PSICOSOCIALES Y DE SALUD</a:t>
            </a:r>
          </a:p>
          <a:p>
            <a:pPr marL="0" indent="0" algn="just">
              <a:lnSpc>
                <a:spcPct val="100000"/>
              </a:lnSpc>
              <a:spcBef>
                <a:spcPts val="1200"/>
              </a:spcBef>
              <a:buNone/>
            </a:pPr>
            <a:endParaRPr lang="es-MX" sz="2400" b="1" dirty="0">
              <a:solidFill>
                <a:schemeClr val="accent1">
                  <a:lumMod val="50000"/>
                </a:schemeClr>
              </a:solidFill>
              <a:latin typeface="Calibri" panose="020F0502020204030204" pitchFamily="34" charset="0"/>
              <a:cs typeface="Calibri" panose="020F0502020204030204" pitchFamily="34" charset="0"/>
            </a:endParaRPr>
          </a:p>
          <a:p>
            <a:pPr marL="0" indent="0" algn="just">
              <a:lnSpc>
                <a:spcPct val="100000"/>
              </a:lnSpc>
              <a:spcBef>
                <a:spcPts val="1200"/>
              </a:spcBef>
              <a:buNone/>
            </a:pPr>
            <a:endParaRPr lang="es-AR" sz="24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sp>
        <p:nvSpPr>
          <p:cNvPr id="2" name="Rectángulo 1"/>
          <p:cNvSpPr/>
          <p:nvPr/>
        </p:nvSpPr>
        <p:spPr>
          <a:xfrm>
            <a:off x="993913" y="2027078"/>
            <a:ext cx="10204174" cy="3477875"/>
          </a:xfrm>
          <a:prstGeom prst="rect">
            <a:avLst/>
          </a:prstGeom>
        </p:spPr>
        <p:txBody>
          <a:bodyPr wrap="square">
            <a:spAutoFit/>
          </a:bodyPr>
          <a:lstStyle/>
          <a:p>
            <a:pPr indent="-342900" algn="just">
              <a:buAutoNum type="arabicParenBoth"/>
            </a:pPr>
            <a:r>
              <a:rPr lang="es-ES_tradnl" sz="2000" i="1" dirty="0">
                <a:ea typeface="MS Mincho"/>
                <a:cs typeface="Times New Roman" panose="02020603050405020304" pitchFamily="18" charset="0"/>
              </a:rPr>
              <a:t>Porcentaje de personas que afirmaron no tener amigos y/o familiares cercanos como red de contención social.</a:t>
            </a:r>
          </a:p>
          <a:p>
            <a:pPr algn="just"/>
            <a:r>
              <a:rPr lang="es-ES_tradnl" sz="2000" i="1" dirty="0">
                <a:ea typeface="MS Mincho"/>
                <a:cs typeface="Times New Roman" panose="02020603050405020304" pitchFamily="18" charset="0"/>
              </a:rPr>
              <a:t>(2) Porcentaje de personas que considera que las acciones personales no son eficaces para modificar positivamente el entorno, que están a merced del destino y que sus conductas son exteriormente dirigidas.</a:t>
            </a:r>
          </a:p>
          <a:p>
            <a:pPr algn="just">
              <a:spcAft>
                <a:spcPts val="0"/>
              </a:spcAft>
            </a:pPr>
            <a:r>
              <a:rPr lang="es-ES_tradnl" sz="2000" i="1" dirty="0">
                <a:effectLst/>
                <a:ea typeface="MS Mincho"/>
                <a:cs typeface="Times New Roman" panose="02020603050405020304" pitchFamily="18" charset="0"/>
              </a:rPr>
              <a:t>(3) Porcentaje de personas que revelaron un predominio de estrategias evitativas o pasivas de afrontamiento al estrés</a:t>
            </a:r>
          </a:p>
          <a:p>
            <a:pPr algn="just">
              <a:spcAft>
                <a:spcPts val="0"/>
              </a:spcAft>
            </a:pPr>
            <a:r>
              <a:rPr lang="es-ES_tradnl" sz="2000" i="1" dirty="0">
                <a:effectLst/>
                <a:ea typeface="MS Mincho"/>
                <a:cs typeface="Times New Roman" panose="02020603050405020304" pitchFamily="18" charset="0"/>
              </a:rPr>
              <a:t>(4) Porcentaje de personas que dicen tener bastantes problemas de salud, padecer enfermedades crónicas o graves.	</a:t>
            </a:r>
          </a:p>
          <a:p>
            <a:r>
              <a:rPr lang="es-ES_tradnl" sz="2000" i="1" dirty="0">
                <a:effectLst/>
                <a:ea typeface="MS Mincho"/>
                <a:cs typeface="Times New Roman" panose="02020603050405020304" pitchFamily="18" charset="0"/>
              </a:rPr>
              <a:t>(5) Porcentaje de personas que dijeron haber utilizado el servicio de atención médico público en la última atención médica realizada.	</a:t>
            </a:r>
            <a:endParaRPr lang="es-AR" sz="2000" i="1" dirty="0"/>
          </a:p>
        </p:txBody>
      </p:sp>
    </p:spTree>
    <p:extLst>
      <p:ext uri="{BB962C8B-B14F-4D97-AF65-F5344CB8AC3E}">
        <p14:creationId xmlns:p14="http://schemas.microsoft.com/office/powerpoint/2010/main" val="2999689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56440" y="99257"/>
            <a:ext cx="11264349" cy="6179573"/>
          </a:xfrm>
          <a:ln>
            <a:noFill/>
          </a:ln>
        </p:spPr>
        <p:txBody>
          <a:bodyPr>
            <a:noAutofit/>
          </a:bodyPr>
          <a:lstStyle/>
          <a:p>
            <a:pPr marL="0" indent="0" algn="just">
              <a:lnSpc>
                <a:spcPct val="100000"/>
              </a:lnSpc>
              <a:spcBef>
                <a:spcPts val="1200"/>
              </a:spcBef>
              <a:buNone/>
            </a:pPr>
            <a:r>
              <a:rPr lang="es-MX" sz="2400" b="1" dirty="0">
                <a:solidFill>
                  <a:schemeClr val="accent1">
                    <a:lumMod val="50000"/>
                  </a:schemeClr>
                </a:solidFill>
                <a:latin typeface="Calibri" panose="020F0502020204030204" pitchFamily="34" charset="0"/>
                <a:cs typeface="Calibri" panose="020F0502020204030204" pitchFamily="34" charset="0"/>
              </a:rPr>
              <a:t>SE PROFUNDIZAN LAS INEQUIDADES SOCIALES EN LAS INFANCIAS</a:t>
            </a:r>
          </a:p>
          <a:p>
            <a:pPr marL="0" indent="0" algn="just">
              <a:lnSpc>
                <a:spcPct val="100000"/>
              </a:lnSpc>
              <a:spcBef>
                <a:spcPts val="1200"/>
              </a:spcBef>
              <a:buNone/>
            </a:pPr>
            <a:endParaRPr lang="es-AR" sz="24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graphicFrame>
        <p:nvGraphicFramePr>
          <p:cNvPr id="2" name="Tabla 1"/>
          <p:cNvGraphicFramePr>
            <a:graphicFrameLocks noGrp="1"/>
          </p:cNvGraphicFramePr>
          <p:nvPr>
            <p:extLst>
              <p:ext uri="{D42A27DB-BD31-4B8C-83A1-F6EECF244321}">
                <p14:modId xmlns:p14="http://schemas.microsoft.com/office/powerpoint/2010/main" val="178634706"/>
              </p:ext>
            </p:extLst>
          </p:nvPr>
        </p:nvGraphicFramePr>
        <p:xfrm>
          <a:off x="236648" y="594508"/>
          <a:ext cx="11718703" cy="6071234"/>
        </p:xfrm>
        <a:graphic>
          <a:graphicData uri="http://schemas.openxmlformats.org/drawingml/2006/table">
            <a:tbl>
              <a:tblPr firstRow="1" firstCol="1" bandRow="1">
                <a:tableStyleId>{5C22544A-7EE6-4342-B048-85BDC9FD1C3A}</a:tableStyleId>
              </a:tblPr>
              <a:tblGrid>
                <a:gridCol w="4536056">
                  <a:extLst>
                    <a:ext uri="{9D8B030D-6E8A-4147-A177-3AD203B41FA5}">
                      <a16:colId xmlns:a16="http://schemas.microsoft.com/office/drawing/2014/main" val="20000"/>
                    </a:ext>
                  </a:extLst>
                </a:gridCol>
                <a:gridCol w="1578843">
                  <a:extLst>
                    <a:ext uri="{9D8B030D-6E8A-4147-A177-3AD203B41FA5}">
                      <a16:colId xmlns:a16="http://schemas.microsoft.com/office/drawing/2014/main" val="20001"/>
                    </a:ext>
                  </a:extLst>
                </a:gridCol>
                <a:gridCol w="1550505">
                  <a:extLst>
                    <a:ext uri="{9D8B030D-6E8A-4147-A177-3AD203B41FA5}">
                      <a16:colId xmlns:a16="http://schemas.microsoft.com/office/drawing/2014/main" val="20002"/>
                    </a:ext>
                  </a:extLst>
                </a:gridCol>
                <a:gridCol w="1497495">
                  <a:extLst>
                    <a:ext uri="{9D8B030D-6E8A-4147-A177-3AD203B41FA5}">
                      <a16:colId xmlns:a16="http://schemas.microsoft.com/office/drawing/2014/main" val="20003"/>
                    </a:ext>
                  </a:extLst>
                </a:gridCol>
                <a:gridCol w="1394129">
                  <a:extLst>
                    <a:ext uri="{9D8B030D-6E8A-4147-A177-3AD203B41FA5}">
                      <a16:colId xmlns:a16="http://schemas.microsoft.com/office/drawing/2014/main" val="20004"/>
                    </a:ext>
                  </a:extLst>
                </a:gridCol>
                <a:gridCol w="1161675">
                  <a:extLst>
                    <a:ext uri="{9D8B030D-6E8A-4147-A177-3AD203B41FA5}">
                      <a16:colId xmlns:a16="http://schemas.microsoft.com/office/drawing/2014/main" val="20005"/>
                    </a:ext>
                  </a:extLst>
                </a:gridCol>
              </a:tblGrid>
              <a:tr h="843461">
                <a:tc gridSpan="6">
                  <a:txBody>
                    <a:bodyPr/>
                    <a:lstStyle/>
                    <a:p>
                      <a:pPr algn="just">
                        <a:spcAft>
                          <a:spcPts val="0"/>
                        </a:spcAft>
                      </a:pPr>
                      <a:r>
                        <a:rPr lang="es-AR" sz="2200" dirty="0">
                          <a:effectLst/>
                        </a:rPr>
                        <a:t>INDICADORES DE DÉFICIT EN EL ESPACIO DEL HÁBITAT, SALUD Y ACCESO A LA INFORMACIÓN SEGÚN EL ESTRATO SOCIO-OCUPACIONAL DEL HOGAR. </a:t>
                      </a:r>
                    </a:p>
                    <a:p>
                      <a:pPr algn="just">
                        <a:spcAft>
                          <a:spcPts val="0"/>
                        </a:spcAft>
                      </a:pPr>
                      <a:r>
                        <a:rPr lang="es-AR" sz="2000" dirty="0">
                          <a:effectLst/>
                        </a:rPr>
                        <a:t>En porcentaje de niños/as entre 0 y 17 años. Año: 2019.</a:t>
                      </a:r>
                      <a:endParaRPr lang="es-AR" sz="2000" dirty="0">
                        <a:effectLst/>
                        <a:latin typeface="Cambria" panose="02040503050406030204" pitchFamily="18" charset="0"/>
                        <a:ea typeface="MS Mincho"/>
                        <a:cs typeface="Times New Roman" panose="02020603050405020304" pitchFamily="18" charset="0"/>
                      </a:endParaRPr>
                    </a:p>
                  </a:txBody>
                  <a:tcPr marL="44450" marR="44450" marT="0"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0"/>
                  </a:ext>
                </a:extLst>
              </a:tr>
              <a:tr h="562307">
                <a:tc>
                  <a:txBody>
                    <a:bodyPr/>
                    <a:lstStyle/>
                    <a:p>
                      <a:endParaRPr lang="es-AR" sz="2100" dirty="0">
                        <a:effectLst/>
                        <a:latin typeface="Cambria" panose="02040503050406030204" pitchFamily="18" charset="0"/>
                      </a:endParaRPr>
                    </a:p>
                  </a:txBody>
                  <a:tcPr marL="44450" marR="44450" marT="0" marB="0" anchor="b"/>
                </a:tc>
                <a:tc>
                  <a:txBody>
                    <a:bodyPr/>
                    <a:lstStyle/>
                    <a:p>
                      <a:pPr algn="ctr">
                        <a:spcAft>
                          <a:spcPts val="0"/>
                        </a:spcAft>
                      </a:pPr>
                      <a:r>
                        <a:rPr lang="es-AR" sz="2100" b="1" dirty="0">
                          <a:effectLst/>
                        </a:rPr>
                        <a:t>Medio Profesional</a:t>
                      </a:r>
                      <a:endParaRPr lang="es-AR" sz="2100" b="1"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b="1" dirty="0">
                          <a:effectLst/>
                        </a:rPr>
                        <a:t>Medio No Profesional</a:t>
                      </a:r>
                      <a:endParaRPr lang="es-AR" sz="2100" b="1"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b="1" dirty="0">
                          <a:effectLst/>
                        </a:rPr>
                        <a:t>Obrero Integrado</a:t>
                      </a:r>
                      <a:endParaRPr lang="es-AR" sz="2100" b="1"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b="1" dirty="0">
                          <a:effectLst/>
                        </a:rPr>
                        <a:t>Trabajador Marginal</a:t>
                      </a:r>
                      <a:endParaRPr lang="es-AR" sz="2100" b="1"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b="1" dirty="0">
                          <a:effectLst/>
                        </a:rPr>
                        <a:t>Total</a:t>
                      </a:r>
                      <a:endParaRPr lang="es-AR" sz="21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1"/>
                  </a:ext>
                </a:extLst>
              </a:tr>
              <a:tr h="467603">
                <a:tc>
                  <a:txBody>
                    <a:bodyPr/>
                    <a:lstStyle/>
                    <a:p>
                      <a:pPr>
                        <a:spcAft>
                          <a:spcPts val="0"/>
                        </a:spcAft>
                      </a:pPr>
                      <a:r>
                        <a:rPr lang="es-AR" sz="2100" dirty="0">
                          <a:effectLst/>
                        </a:rPr>
                        <a:t>Hacinamiento (1)</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1,0</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7,3</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22,3</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33,0</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b="1" dirty="0">
                          <a:effectLst/>
                        </a:rPr>
                        <a:t>21,8</a:t>
                      </a:r>
                      <a:endParaRPr lang="es-AR" sz="21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2"/>
                  </a:ext>
                </a:extLst>
              </a:tr>
              <a:tr h="565836">
                <a:tc>
                  <a:txBody>
                    <a:bodyPr/>
                    <a:lstStyle/>
                    <a:p>
                      <a:pPr>
                        <a:spcAft>
                          <a:spcPts val="0"/>
                        </a:spcAft>
                      </a:pPr>
                      <a:r>
                        <a:rPr lang="es-AR" sz="2100" dirty="0">
                          <a:effectLst/>
                        </a:rPr>
                        <a:t>Comparte cama o colchón para dormir (2)</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10,8</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13,9</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29,9</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29,8</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b="1" dirty="0">
                          <a:effectLst/>
                        </a:rPr>
                        <a:t>21,7</a:t>
                      </a:r>
                      <a:endParaRPr lang="es-AR" sz="21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3"/>
                  </a:ext>
                </a:extLst>
              </a:tr>
              <a:tr h="482991">
                <a:tc>
                  <a:txBody>
                    <a:bodyPr/>
                    <a:lstStyle/>
                    <a:p>
                      <a:pPr>
                        <a:spcAft>
                          <a:spcPts val="0"/>
                        </a:spcAft>
                      </a:pPr>
                      <a:r>
                        <a:rPr lang="es-AR" sz="2100" dirty="0">
                          <a:effectLst/>
                        </a:rPr>
                        <a:t>Déficit de saneamiento (3)</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4,4</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22,2</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43,8</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50,4</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b="1" dirty="0">
                          <a:effectLst/>
                        </a:rPr>
                        <a:t>40,1</a:t>
                      </a:r>
                      <a:endParaRPr lang="es-AR" sz="21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4"/>
                  </a:ext>
                </a:extLst>
              </a:tr>
              <a:tr h="610420">
                <a:tc>
                  <a:txBody>
                    <a:bodyPr/>
                    <a:lstStyle/>
                    <a:p>
                      <a:pPr>
                        <a:spcAft>
                          <a:spcPts val="0"/>
                        </a:spcAft>
                      </a:pPr>
                      <a:r>
                        <a:rPr lang="es-AR" sz="2100" dirty="0">
                          <a:effectLst/>
                        </a:rPr>
                        <a:t>No tiene obra social, mutual o prepaga (4)</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2,4</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23,5</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58,7</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79,1</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b="1" dirty="0">
                          <a:effectLst/>
                        </a:rPr>
                        <a:t>55,8</a:t>
                      </a:r>
                      <a:endParaRPr lang="es-AR" sz="21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5"/>
                  </a:ext>
                </a:extLst>
              </a:tr>
              <a:tr h="562307">
                <a:tc>
                  <a:txBody>
                    <a:bodyPr/>
                    <a:lstStyle/>
                    <a:p>
                      <a:pPr>
                        <a:spcAft>
                          <a:spcPts val="0"/>
                        </a:spcAft>
                      </a:pPr>
                      <a:r>
                        <a:rPr lang="es-AR" sz="2100" dirty="0">
                          <a:effectLst/>
                        </a:rPr>
                        <a:t>No accedió a una consulta médica en el último año (5)</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10,1</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14,1</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19,5</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22,6</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b="1" dirty="0">
                          <a:effectLst/>
                        </a:rPr>
                        <a:t>19,0</a:t>
                      </a:r>
                      <a:endParaRPr lang="es-AR" sz="21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6"/>
                  </a:ext>
                </a:extLst>
              </a:tr>
              <a:tr h="477078">
                <a:tc>
                  <a:txBody>
                    <a:bodyPr/>
                    <a:lstStyle/>
                    <a:p>
                      <a:pPr>
                        <a:spcAft>
                          <a:spcPts val="0"/>
                        </a:spcAft>
                      </a:pPr>
                      <a:r>
                        <a:rPr lang="es-AR" sz="2100" dirty="0">
                          <a:effectLst/>
                        </a:rPr>
                        <a:t>No tiene una PC en su casa (5 a 17 años) (6)</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4,2</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22,6</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51,7</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67,0</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b="1" dirty="0">
                          <a:effectLst/>
                        </a:rPr>
                        <a:t>48,7</a:t>
                      </a:r>
                      <a:endParaRPr lang="es-AR" sz="21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7"/>
                  </a:ext>
                </a:extLst>
              </a:tr>
              <a:tr h="562307">
                <a:tc>
                  <a:txBody>
                    <a:bodyPr/>
                    <a:lstStyle/>
                    <a:p>
                      <a:pPr>
                        <a:spcAft>
                          <a:spcPts val="0"/>
                        </a:spcAft>
                      </a:pPr>
                      <a:r>
                        <a:rPr lang="es-AR" sz="2100" dirty="0">
                          <a:effectLst/>
                        </a:rPr>
                        <a:t>No tiene servicio de internet en su casa (5 a 17 años) (7)</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0,3</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19,1</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a:effectLst/>
                        </a:rPr>
                        <a:t>49,8</a:t>
                      </a:r>
                      <a:endParaRPr lang="es-AR" sz="21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dirty="0">
                          <a:effectLst/>
                        </a:rPr>
                        <a:t>67,3</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100" b="1" dirty="0">
                          <a:effectLst/>
                        </a:rPr>
                        <a:t>47,1</a:t>
                      </a:r>
                      <a:endParaRPr lang="es-AR" sz="21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8"/>
                  </a:ext>
                </a:extLst>
              </a:tr>
              <a:tr h="287705">
                <a:tc gridSpan="6">
                  <a:txBody>
                    <a:bodyPr/>
                    <a:lstStyle/>
                    <a:p>
                      <a:pPr>
                        <a:spcAft>
                          <a:spcPts val="0"/>
                        </a:spcAft>
                      </a:pPr>
                      <a:r>
                        <a:rPr lang="es-AR" sz="2000" dirty="0">
                          <a:effectLst/>
                        </a:rPr>
                        <a:t>FUENTE: Observatorio de la Deuda Social Argentina, UCA. </a:t>
                      </a:r>
                      <a:endParaRPr lang="es-AR" sz="2000" dirty="0">
                        <a:effectLst/>
                        <a:latin typeface="Cambria" panose="02040503050406030204" pitchFamily="18" charset="0"/>
                        <a:ea typeface="MS Mincho"/>
                        <a:cs typeface="Times New Roman" panose="02020603050405020304" pitchFamily="18" charset="0"/>
                      </a:endParaRPr>
                    </a:p>
                  </a:txBody>
                  <a:tcPr marL="44450" marR="44450" marT="0"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66896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56440" y="378969"/>
            <a:ext cx="11264349" cy="469171"/>
          </a:xfrm>
          <a:ln>
            <a:noFill/>
          </a:ln>
        </p:spPr>
        <p:txBody>
          <a:bodyPr>
            <a:noAutofit/>
          </a:bodyPr>
          <a:lstStyle/>
          <a:p>
            <a:pPr marL="0" indent="0" algn="just">
              <a:lnSpc>
                <a:spcPct val="100000"/>
              </a:lnSpc>
              <a:spcBef>
                <a:spcPts val="1200"/>
              </a:spcBef>
              <a:buNone/>
            </a:pPr>
            <a:r>
              <a:rPr lang="es-MX" sz="2400" b="1" dirty="0">
                <a:solidFill>
                  <a:schemeClr val="accent1">
                    <a:lumMod val="50000"/>
                  </a:schemeClr>
                </a:solidFill>
                <a:latin typeface="Calibri" panose="020F0502020204030204" pitchFamily="34" charset="0"/>
                <a:cs typeface="Calibri" panose="020F0502020204030204" pitchFamily="34" charset="0"/>
              </a:rPr>
              <a:t>SE PROFUNDIZAN LAS INEQUIDADES SOCIALES EN LAS INFANCIAS</a:t>
            </a:r>
          </a:p>
          <a:p>
            <a:pPr marL="0" indent="0" algn="just">
              <a:lnSpc>
                <a:spcPct val="100000"/>
              </a:lnSpc>
              <a:spcBef>
                <a:spcPts val="1200"/>
              </a:spcBef>
              <a:buNone/>
            </a:pPr>
            <a:endParaRPr lang="es-AR" sz="24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sp>
        <p:nvSpPr>
          <p:cNvPr id="5" name="Rectángulo 4"/>
          <p:cNvSpPr/>
          <p:nvPr/>
        </p:nvSpPr>
        <p:spPr>
          <a:xfrm>
            <a:off x="927652" y="1805666"/>
            <a:ext cx="10310191" cy="3785652"/>
          </a:xfrm>
          <a:prstGeom prst="rect">
            <a:avLst/>
          </a:prstGeom>
        </p:spPr>
        <p:txBody>
          <a:bodyPr wrap="square">
            <a:spAutoFit/>
          </a:bodyPr>
          <a:lstStyle/>
          <a:p>
            <a:pPr algn="just">
              <a:spcAft>
                <a:spcPts val="0"/>
              </a:spcAft>
            </a:pPr>
            <a:r>
              <a:rPr lang="es-ES_tradnl" sz="2000" dirty="0">
                <a:effectLst/>
                <a:ea typeface="MS Mincho"/>
                <a:cs typeface="Times New Roman" panose="02020603050405020304" pitchFamily="18" charset="0"/>
              </a:rPr>
              <a:t>(1) Niños/as entre 0 y 17 años en viviendas que en promedio conviven 3 o más personas por cuarto habitable.</a:t>
            </a:r>
            <a:endParaRPr lang="es-AR" sz="2000" dirty="0">
              <a:effectLst/>
              <a:ea typeface="MS Mincho"/>
              <a:cs typeface="Times New Roman" panose="02020603050405020304" pitchFamily="18" charset="0"/>
            </a:endParaRPr>
          </a:p>
          <a:p>
            <a:pPr algn="just">
              <a:spcAft>
                <a:spcPts val="0"/>
              </a:spcAft>
            </a:pPr>
            <a:r>
              <a:rPr lang="es-ES_tradnl" sz="2000" dirty="0">
                <a:effectLst/>
                <a:ea typeface="MS Mincho"/>
                <a:cs typeface="Times New Roman" panose="02020603050405020304" pitchFamily="18" charset="0"/>
              </a:rPr>
              <a:t>(2) Niños/as entre 0 y 17 años que comparten cama o colchón con otro miembro del hogar para dormir de modo habitual.</a:t>
            </a:r>
            <a:endParaRPr lang="es-AR" sz="2000" dirty="0">
              <a:effectLst/>
              <a:ea typeface="MS Mincho"/>
              <a:cs typeface="Times New Roman" panose="02020603050405020304" pitchFamily="18" charset="0"/>
            </a:endParaRPr>
          </a:p>
          <a:p>
            <a:pPr algn="just">
              <a:spcAft>
                <a:spcPts val="0"/>
              </a:spcAft>
            </a:pPr>
            <a:r>
              <a:rPr lang="es-ES_tradnl" sz="2000" dirty="0">
                <a:effectLst/>
                <a:ea typeface="MS Mincho"/>
                <a:cs typeface="Times New Roman" panose="02020603050405020304" pitchFamily="18" charset="0"/>
              </a:rPr>
              <a:t>(3) Niños/as entre 0 y 17 años en viviendas que carecen de servicio de red de agua, y/o conexión a la red de cloacas. </a:t>
            </a:r>
            <a:endParaRPr lang="es-AR" sz="2000" dirty="0">
              <a:effectLst/>
              <a:ea typeface="MS Mincho"/>
              <a:cs typeface="Times New Roman" panose="02020603050405020304" pitchFamily="18" charset="0"/>
            </a:endParaRPr>
          </a:p>
          <a:p>
            <a:pPr algn="just">
              <a:spcAft>
                <a:spcPts val="0"/>
              </a:spcAft>
            </a:pPr>
            <a:r>
              <a:rPr lang="es-ES_tradnl" sz="2000" dirty="0">
                <a:effectLst/>
                <a:ea typeface="MS Mincho"/>
                <a:cs typeface="Times New Roman" panose="02020603050405020304" pitchFamily="18" charset="0"/>
              </a:rPr>
              <a:t>(4) Niños/as entre 0 y 17 años que no tiene cobertura de salud a través de obra social, mutual o prepaga. </a:t>
            </a:r>
            <a:endParaRPr lang="es-AR" sz="2000" dirty="0">
              <a:effectLst/>
              <a:ea typeface="MS Mincho"/>
              <a:cs typeface="Times New Roman" panose="02020603050405020304" pitchFamily="18" charset="0"/>
            </a:endParaRPr>
          </a:p>
          <a:p>
            <a:pPr algn="just">
              <a:spcAft>
                <a:spcPts val="0"/>
              </a:spcAft>
            </a:pPr>
            <a:r>
              <a:rPr lang="es-ES_tradnl" sz="2000" dirty="0">
                <a:effectLst/>
                <a:ea typeface="MS Mincho"/>
                <a:cs typeface="Times New Roman" panose="02020603050405020304" pitchFamily="18" charset="0"/>
              </a:rPr>
              <a:t>(5) Niños/as entre 0 y 17 años que en los últimos 12 meses no asistieron a una consulta médica de control de su salud. </a:t>
            </a:r>
            <a:endParaRPr lang="es-AR" sz="2000" dirty="0">
              <a:effectLst/>
              <a:ea typeface="MS Mincho"/>
              <a:cs typeface="Times New Roman" panose="02020603050405020304" pitchFamily="18" charset="0"/>
            </a:endParaRPr>
          </a:p>
          <a:p>
            <a:pPr algn="just">
              <a:spcAft>
                <a:spcPts val="0"/>
              </a:spcAft>
            </a:pPr>
            <a:r>
              <a:rPr lang="es-ES_tradnl" sz="2000" dirty="0">
                <a:effectLst/>
                <a:ea typeface="MS Mincho"/>
                <a:cs typeface="Times New Roman" panose="02020603050405020304" pitchFamily="18" charset="0"/>
              </a:rPr>
              <a:t>(6) Niños/as entre 5 y 17 años que no tienen en su vivienda computadora. </a:t>
            </a:r>
            <a:endParaRPr lang="es-AR" sz="2000" dirty="0">
              <a:effectLst/>
              <a:ea typeface="MS Mincho"/>
              <a:cs typeface="Times New Roman" panose="02020603050405020304" pitchFamily="18" charset="0"/>
            </a:endParaRPr>
          </a:p>
          <a:p>
            <a:pPr algn="just">
              <a:spcAft>
                <a:spcPts val="0"/>
              </a:spcAft>
            </a:pPr>
            <a:r>
              <a:rPr lang="es-ES_tradnl" sz="2000" dirty="0">
                <a:effectLst/>
                <a:ea typeface="MS Mincho"/>
                <a:cs typeface="Times New Roman" panose="02020603050405020304" pitchFamily="18" charset="0"/>
              </a:rPr>
              <a:t>(7) Niños/as entre 5 y 17 años que no tienen en su vivienda servicio de conexión a internet. </a:t>
            </a:r>
            <a:endParaRPr lang="es-AR" sz="2000" dirty="0">
              <a:effectLst/>
              <a:ea typeface="MS Mincho"/>
              <a:cs typeface="Times New Roman" panose="02020603050405020304" pitchFamily="18" charset="0"/>
            </a:endParaRPr>
          </a:p>
        </p:txBody>
      </p:sp>
    </p:spTree>
    <p:extLst>
      <p:ext uri="{BB962C8B-B14F-4D97-AF65-F5344CB8AC3E}">
        <p14:creationId xmlns:p14="http://schemas.microsoft.com/office/powerpoint/2010/main" val="4278062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3825" y="339213"/>
            <a:ext cx="11264349" cy="6179573"/>
          </a:xfrm>
          <a:ln>
            <a:noFill/>
          </a:ln>
        </p:spPr>
        <p:txBody>
          <a:bodyPr>
            <a:noAutofit/>
          </a:bodyPr>
          <a:lstStyle/>
          <a:p>
            <a:pPr marL="0" indent="0" algn="just">
              <a:lnSpc>
                <a:spcPct val="100000"/>
              </a:lnSpc>
              <a:spcBef>
                <a:spcPts val="1200"/>
              </a:spcBef>
              <a:buNone/>
            </a:pPr>
            <a:r>
              <a:rPr lang="es-MX" sz="2400" b="1" dirty="0">
                <a:solidFill>
                  <a:schemeClr val="accent1">
                    <a:lumMod val="50000"/>
                  </a:schemeClr>
                </a:solidFill>
                <a:latin typeface="Calibri" panose="020F0502020204030204" pitchFamily="34" charset="0"/>
                <a:cs typeface="Calibri" panose="020F0502020204030204" pitchFamily="34" charset="0"/>
              </a:rPr>
              <a:t>PROBLEMAS DE LAS PERSONAS MAYORES EN CONTEXTOS DE AISLAMIENTO SOCIAL OBLIGATORIO Y EMERGENCIA </a:t>
            </a:r>
          </a:p>
          <a:p>
            <a:pPr marL="0" indent="0" algn="just">
              <a:lnSpc>
                <a:spcPct val="100000"/>
              </a:lnSpc>
              <a:spcBef>
                <a:spcPts val="1200"/>
              </a:spcBef>
              <a:buNone/>
            </a:pPr>
            <a:endParaRPr lang="es-AR" sz="24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graphicFrame>
        <p:nvGraphicFramePr>
          <p:cNvPr id="11" name="Tabla 10"/>
          <p:cNvGraphicFramePr>
            <a:graphicFrameLocks noGrp="1"/>
          </p:cNvGraphicFramePr>
          <p:nvPr>
            <p:extLst>
              <p:ext uri="{D42A27DB-BD31-4B8C-83A1-F6EECF244321}">
                <p14:modId xmlns:p14="http://schemas.microsoft.com/office/powerpoint/2010/main" val="2078830197"/>
              </p:ext>
            </p:extLst>
          </p:nvPr>
        </p:nvGraphicFramePr>
        <p:xfrm>
          <a:off x="409085" y="1248368"/>
          <a:ext cx="11091748" cy="5499435"/>
        </p:xfrm>
        <a:graphic>
          <a:graphicData uri="http://schemas.openxmlformats.org/drawingml/2006/table">
            <a:tbl>
              <a:tblPr firstRow="1" firstCol="1" bandRow="1">
                <a:tableStyleId>{5C22544A-7EE6-4342-B048-85BDC9FD1C3A}</a:tableStyleId>
              </a:tblPr>
              <a:tblGrid>
                <a:gridCol w="3784943">
                  <a:extLst>
                    <a:ext uri="{9D8B030D-6E8A-4147-A177-3AD203B41FA5}">
                      <a16:colId xmlns:a16="http://schemas.microsoft.com/office/drawing/2014/main" val="20000"/>
                    </a:ext>
                  </a:extLst>
                </a:gridCol>
                <a:gridCol w="1495900">
                  <a:extLst>
                    <a:ext uri="{9D8B030D-6E8A-4147-A177-3AD203B41FA5}">
                      <a16:colId xmlns:a16="http://schemas.microsoft.com/office/drawing/2014/main" val="20001"/>
                    </a:ext>
                  </a:extLst>
                </a:gridCol>
                <a:gridCol w="1491413">
                  <a:extLst>
                    <a:ext uri="{9D8B030D-6E8A-4147-A177-3AD203B41FA5}">
                      <a16:colId xmlns:a16="http://schemas.microsoft.com/office/drawing/2014/main" val="20002"/>
                    </a:ext>
                  </a:extLst>
                </a:gridCol>
                <a:gridCol w="1430861">
                  <a:extLst>
                    <a:ext uri="{9D8B030D-6E8A-4147-A177-3AD203B41FA5}">
                      <a16:colId xmlns:a16="http://schemas.microsoft.com/office/drawing/2014/main" val="20003"/>
                    </a:ext>
                  </a:extLst>
                </a:gridCol>
                <a:gridCol w="1460015">
                  <a:extLst>
                    <a:ext uri="{9D8B030D-6E8A-4147-A177-3AD203B41FA5}">
                      <a16:colId xmlns:a16="http://schemas.microsoft.com/office/drawing/2014/main" val="20004"/>
                    </a:ext>
                  </a:extLst>
                </a:gridCol>
                <a:gridCol w="1428616">
                  <a:extLst>
                    <a:ext uri="{9D8B030D-6E8A-4147-A177-3AD203B41FA5}">
                      <a16:colId xmlns:a16="http://schemas.microsoft.com/office/drawing/2014/main" val="20005"/>
                    </a:ext>
                  </a:extLst>
                </a:gridCol>
              </a:tblGrid>
              <a:tr h="1016847">
                <a:tc gridSpan="6">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sz="2400" b="1"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INDICADORES DE D</a:t>
                      </a:r>
                      <a:r>
                        <a:rPr kumimoji="0" lang="es-AR" sz="2400" b="1" i="0" u="none" strike="noStrike" cap="none" normalizeH="0" baseline="0" dirty="0">
                          <a:ln>
                            <a:noFill/>
                          </a:ln>
                          <a:solidFill>
                            <a:schemeClr val="bg1"/>
                          </a:solidFill>
                          <a:effectLst/>
                          <a:latin typeface="Cambria" panose="02040503050406030204" pitchFamily="18" charset="0"/>
                          <a:ea typeface="Times New Roman" panose="02020603050405020304" pitchFamily="18" charset="0"/>
                          <a:cs typeface="Calibri" panose="020F0502020204030204" pitchFamily="34" charset="0"/>
                        </a:rPr>
                        <a:t>É</a:t>
                      </a:r>
                      <a:r>
                        <a:rPr kumimoji="0" lang="es-AR" sz="2400" b="1"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FICIT SOBRE POBLACI</a:t>
                      </a:r>
                      <a:r>
                        <a:rPr kumimoji="0" lang="es-AR" sz="2400" b="1" i="0" u="none" strike="noStrike" cap="none" normalizeH="0" baseline="0" dirty="0">
                          <a:ln>
                            <a:noFill/>
                          </a:ln>
                          <a:solidFill>
                            <a:schemeClr val="bg1"/>
                          </a:solidFill>
                          <a:effectLst/>
                          <a:latin typeface="Cambria" panose="02040503050406030204" pitchFamily="18" charset="0"/>
                          <a:ea typeface="Times New Roman" panose="02020603050405020304" pitchFamily="18" charset="0"/>
                          <a:cs typeface="Calibri" panose="020F0502020204030204" pitchFamily="34" charset="0"/>
                        </a:rPr>
                        <a:t>Ó</a:t>
                      </a:r>
                      <a:r>
                        <a:rPr kumimoji="0" lang="es-AR" sz="2400" b="1"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N DE PERSONAS MAYORES SEG</a:t>
                      </a:r>
                      <a:r>
                        <a:rPr kumimoji="0" lang="es-AR" sz="2400" b="1" i="0" u="none" strike="noStrike" cap="none" normalizeH="0" baseline="0" dirty="0">
                          <a:ln>
                            <a:noFill/>
                          </a:ln>
                          <a:solidFill>
                            <a:schemeClr val="bg1"/>
                          </a:solidFill>
                          <a:effectLst/>
                          <a:latin typeface="Cambria" panose="02040503050406030204" pitchFamily="18" charset="0"/>
                          <a:ea typeface="Times New Roman" panose="02020603050405020304" pitchFamily="18" charset="0"/>
                          <a:cs typeface="Calibri" panose="020F0502020204030204" pitchFamily="34" charset="0"/>
                        </a:rPr>
                        <a:t>Ú</a:t>
                      </a:r>
                      <a:r>
                        <a:rPr kumimoji="0" lang="es-AR" sz="2400" b="1"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N EL ESTRATO SOCIO-OCUPACIONAL DEL HOGAR.</a:t>
                      </a:r>
                      <a:endParaRPr kumimoji="0" lang="es-AR" sz="24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sz="2400" b="1"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En porcentaje de personas mayores de 60 a</a:t>
                      </a:r>
                      <a:r>
                        <a:rPr kumimoji="0" lang="es-AR" sz="2400" b="1" i="0" u="none" strike="noStrike" cap="none" normalizeH="0" baseline="0" dirty="0">
                          <a:ln>
                            <a:noFill/>
                          </a:ln>
                          <a:solidFill>
                            <a:schemeClr val="bg1"/>
                          </a:solidFill>
                          <a:effectLst/>
                          <a:latin typeface="Cambria" panose="02040503050406030204" pitchFamily="18" charset="0"/>
                          <a:ea typeface="Times New Roman" panose="02020603050405020304" pitchFamily="18" charset="0"/>
                          <a:cs typeface="Calibri" panose="020F0502020204030204" pitchFamily="34" charset="0"/>
                        </a:rPr>
                        <a:t>ñ</a:t>
                      </a:r>
                      <a:r>
                        <a:rPr kumimoji="0" lang="es-AR" sz="2400" b="1"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os y m</a:t>
                      </a:r>
                      <a:r>
                        <a:rPr kumimoji="0" lang="es-AR" sz="2400" b="1" i="0" u="none" strike="noStrike" cap="none" normalizeH="0" baseline="0" dirty="0">
                          <a:ln>
                            <a:noFill/>
                          </a:ln>
                          <a:solidFill>
                            <a:schemeClr val="bg1"/>
                          </a:solidFill>
                          <a:effectLst/>
                          <a:latin typeface="Cambria" panose="02040503050406030204" pitchFamily="18" charset="0"/>
                          <a:ea typeface="Times New Roman" panose="02020603050405020304" pitchFamily="18" charset="0"/>
                          <a:cs typeface="Calibri" panose="020F0502020204030204" pitchFamily="34" charset="0"/>
                        </a:rPr>
                        <a:t>á</a:t>
                      </a:r>
                      <a:r>
                        <a:rPr kumimoji="0" lang="es-AR" sz="2400" b="1"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 A</a:t>
                      </a:r>
                      <a:r>
                        <a:rPr kumimoji="0" lang="es-AR" sz="2400" b="1" i="0" u="none" strike="noStrike" cap="none" normalizeH="0" baseline="0" dirty="0">
                          <a:ln>
                            <a:noFill/>
                          </a:ln>
                          <a:solidFill>
                            <a:schemeClr val="bg1"/>
                          </a:solidFill>
                          <a:effectLst/>
                          <a:latin typeface="Cambria" panose="02040503050406030204" pitchFamily="18" charset="0"/>
                          <a:ea typeface="Times New Roman" panose="02020603050405020304" pitchFamily="18" charset="0"/>
                          <a:cs typeface="Calibri" panose="020F0502020204030204" pitchFamily="34" charset="0"/>
                        </a:rPr>
                        <a:t>ñ</a:t>
                      </a:r>
                      <a:r>
                        <a:rPr kumimoji="0" lang="es-AR" sz="2400" b="1"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o: 2018-2019.</a:t>
                      </a:r>
                      <a:endParaRPr lang="es-MX" sz="2400" dirty="0">
                        <a:solidFill>
                          <a:schemeClr val="bg1"/>
                        </a:solidFill>
                        <a:effectLst/>
                        <a:latin typeface="Cambria" panose="02040503050406030204" pitchFamily="18" charset="0"/>
                      </a:endParaRPr>
                    </a:p>
                  </a:txBody>
                  <a:tcPr marL="44450" marR="44450" marT="0" marB="0" anchor="ctr"/>
                </a:tc>
                <a:tc hMerge="1">
                  <a:txBody>
                    <a:bodyPr/>
                    <a:lstStyle/>
                    <a:p>
                      <a:pPr>
                        <a:spcAft>
                          <a:spcPts val="0"/>
                        </a:spcAft>
                      </a:pPr>
                      <a:endParaRPr lang="es-AR" sz="1200" dirty="0">
                        <a:effectLst/>
                        <a:latin typeface="Cambria" panose="02040503050406030204" pitchFamily="18" charset="0"/>
                        <a:ea typeface="MS Mincho"/>
                        <a:cs typeface="Times New Roman" panose="02020603050405020304" pitchFamily="18" charset="0"/>
                      </a:endParaRPr>
                    </a:p>
                  </a:txBody>
                  <a:tcPr marL="44450" marR="44450" marT="0" marB="0" anchor="ctr"/>
                </a:tc>
                <a:tc hMerge="1">
                  <a:txBody>
                    <a:bodyPr/>
                    <a:lstStyle/>
                    <a:p>
                      <a:pPr>
                        <a:spcAft>
                          <a:spcPts val="0"/>
                        </a:spcAft>
                      </a:pPr>
                      <a:endParaRPr lang="es-AR" sz="1200" dirty="0">
                        <a:effectLst/>
                        <a:latin typeface="Cambria" panose="02040503050406030204" pitchFamily="18" charset="0"/>
                        <a:ea typeface="MS Mincho"/>
                        <a:cs typeface="Times New Roman" panose="02020603050405020304" pitchFamily="18" charset="0"/>
                      </a:endParaRPr>
                    </a:p>
                  </a:txBody>
                  <a:tcPr marL="44450" marR="44450" marT="0" marB="0" anchor="ctr"/>
                </a:tc>
                <a:tc hMerge="1">
                  <a:txBody>
                    <a:bodyPr/>
                    <a:lstStyle/>
                    <a:p>
                      <a:pPr>
                        <a:spcAft>
                          <a:spcPts val="0"/>
                        </a:spcAft>
                      </a:pPr>
                      <a:endParaRPr lang="es-AR" sz="1200">
                        <a:effectLst/>
                        <a:latin typeface="Cambria" panose="02040503050406030204" pitchFamily="18" charset="0"/>
                        <a:ea typeface="MS Mincho"/>
                        <a:cs typeface="Times New Roman" panose="02020603050405020304" pitchFamily="18" charset="0"/>
                      </a:endParaRPr>
                    </a:p>
                  </a:txBody>
                  <a:tcPr marL="44450" marR="44450" marT="0" marB="0" anchor="ctr"/>
                </a:tc>
                <a:tc hMerge="1">
                  <a:txBody>
                    <a:bodyPr/>
                    <a:lstStyle/>
                    <a:p>
                      <a:pPr>
                        <a:spcAft>
                          <a:spcPts val="0"/>
                        </a:spcAft>
                      </a:pPr>
                      <a:endParaRPr lang="es-AR" sz="1200">
                        <a:effectLst/>
                        <a:latin typeface="Cambria" panose="02040503050406030204" pitchFamily="18" charset="0"/>
                        <a:ea typeface="MS Mincho"/>
                        <a:cs typeface="Times New Roman" panose="02020603050405020304" pitchFamily="18" charset="0"/>
                      </a:endParaRPr>
                    </a:p>
                  </a:txBody>
                  <a:tcPr marL="44450" marR="44450" marT="0" marB="0" anchor="ctr"/>
                </a:tc>
                <a:tc hMerge="1">
                  <a:txBody>
                    <a:bodyPr/>
                    <a:lstStyle/>
                    <a:p>
                      <a:pPr algn="ctr">
                        <a:spcAft>
                          <a:spcPts val="0"/>
                        </a:spcAft>
                      </a:pPr>
                      <a:endParaRPr lang="es-AR" sz="1200" dirty="0">
                        <a:effectLst/>
                        <a:latin typeface="Cambria" panose="02040503050406030204" pitchFamily="18" charset="0"/>
                        <a:ea typeface="MS Mincho"/>
                        <a:cs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677898">
                <a:tc>
                  <a:txBody>
                    <a:bodyPr/>
                    <a:lstStyle/>
                    <a:p>
                      <a:endParaRPr lang="es-MX" sz="2400" dirty="0">
                        <a:effectLst/>
                        <a:latin typeface="Cambria" panose="02040503050406030204" pitchFamily="18" charset="0"/>
                      </a:endParaRPr>
                    </a:p>
                  </a:txBody>
                  <a:tcPr marL="44450" marR="44450" marT="0" marB="0" anchor="ctr"/>
                </a:tc>
                <a:tc>
                  <a:txBody>
                    <a:bodyPr/>
                    <a:lstStyle/>
                    <a:p>
                      <a:pPr algn="ctr">
                        <a:spcAft>
                          <a:spcPts val="0"/>
                        </a:spcAft>
                      </a:pPr>
                      <a:r>
                        <a:rPr lang="es-AR" sz="2400" dirty="0">
                          <a:effectLst/>
                        </a:rPr>
                        <a:t>Medio Profesional</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Medio No Profesional</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Obrero Integrado</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Trabajador Marginal</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Total</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1"/>
                  </a:ext>
                </a:extLst>
              </a:tr>
              <a:tr h="677898">
                <a:tc>
                  <a:txBody>
                    <a:bodyPr/>
                    <a:lstStyle/>
                    <a:p>
                      <a:pPr>
                        <a:spcAft>
                          <a:spcPts val="0"/>
                        </a:spcAft>
                      </a:pPr>
                      <a:r>
                        <a:rPr lang="es-AR" sz="2400" dirty="0">
                          <a:effectLst/>
                        </a:rPr>
                        <a:t>Déficit de apoyo social instrumental (1)</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29,8</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37,5</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35,0</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36,1</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35,2</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2"/>
                  </a:ext>
                </a:extLst>
              </a:tr>
              <a:tr h="622635">
                <a:tc>
                  <a:txBody>
                    <a:bodyPr/>
                    <a:lstStyle/>
                    <a:p>
                      <a:pPr>
                        <a:spcAft>
                          <a:spcPts val="0"/>
                        </a:spcAft>
                      </a:pPr>
                      <a:r>
                        <a:rPr lang="es-AR" sz="2400" dirty="0">
                          <a:effectLst/>
                        </a:rPr>
                        <a:t>No tiene familia cercana (2)</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7,4</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7,1</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8,6</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9,1</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8,1</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3"/>
                  </a:ext>
                </a:extLst>
              </a:tr>
              <a:tr h="548640">
                <a:tc>
                  <a:txBody>
                    <a:bodyPr/>
                    <a:lstStyle/>
                    <a:p>
                      <a:pPr>
                        <a:spcAft>
                          <a:spcPts val="0"/>
                        </a:spcAft>
                      </a:pPr>
                      <a:r>
                        <a:rPr lang="es-AR" sz="2400" dirty="0">
                          <a:effectLst/>
                        </a:rPr>
                        <a:t>Se siente solo (3)</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10,3</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14,2</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16,8</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17,6</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15,3</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4"/>
                  </a:ext>
                </a:extLst>
              </a:tr>
              <a:tr h="677898">
                <a:tc>
                  <a:txBody>
                    <a:bodyPr/>
                    <a:lstStyle/>
                    <a:p>
                      <a:pPr>
                        <a:spcAft>
                          <a:spcPts val="0"/>
                        </a:spcAft>
                      </a:pPr>
                      <a:r>
                        <a:rPr lang="es-AR" sz="2400">
                          <a:effectLst/>
                        </a:rPr>
                        <a:t>No usa cajero (cobra por ventanilla) (4)</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11,2</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31,2</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53,7</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67,4</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45,9</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5"/>
                  </a:ext>
                </a:extLst>
              </a:tr>
              <a:tr h="677898">
                <a:tc>
                  <a:txBody>
                    <a:bodyPr/>
                    <a:lstStyle/>
                    <a:p>
                      <a:pPr>
                        <a:spcAft>
                          <a:spcPts val="0"/>
                        </a:spcAft>
                      </a:pPr>
                      <a:r>
                        <a:rPr lang="es-AR" sz="2400">
                          <a:effectLst/>
                        </a:rPr>
                        <a:t>No usa tarjeta de crédito ni débito (5)</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12,2</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20,6</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43,1</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63,9</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36,9</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6"/>
                  </a:ext>
                </a:extLst>
              </a:tr>
              <a:tr h="282457">
                <a:tc gridSpan="6">
                  <a:txBody>
                    <a:bodyPr/>
                    <a:lstStyle/>
                    <a:p>
                      <a:pPr>
                        <a:spcAft>
                          <a:spcPts val="0"/>
                        </a:spcAft>
                      </a:pPr>
                      <a:r>
                        <a:rPr lang="es-AR" sz="2000" dirty="0">
                          <a:effectLst/>
                        </a:rPr>
                        <a:t>FUENTE: Observatorio de la Deuda Social Argentina, UCA. </a:t>
                      </a:r>
                      <a:endParaRPr lang="es-AR" sz="2000" dirty="0">
                        <a:effectLst/>
                        <a:latin typeface="Cambria" panose="02040503050406030204" pitchFamily="18" charset="0"/>
                        <a:ea typeface="MS Mincho"/>
                        <a:cs typeface="Times New Roman" panose="02020603050405020304" pitchFamily="18" charset="0"/>
                      </a:endParaRPr>
                    </a:p>
                  </a:txBody>
                  <a:tcPr marL="44450" marR="44450" marT="0"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740271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1636" y="339213"/>
            <a:ext cx="10561984" cy="6179573"/>
          </a:xfrm>
          <a:ln>
            <a:noFill/>
          </a:ln>
        </p:spPr>
        <p:txBody>
          <a:bodyPr>
            <a:noAutofit/>
          </a:bodyPr>
          <a:lstStyle/>
          <a:p>
            <a:pPr marL="0" indent="0" algn="just">
              <a:lnSpc>
                <a:spcPct val="100000"/>
              </a:lnSpc>
              <a:spcBef>
                <a:spcPts val="1200"/>
              </a:spcBef>
              <a:buNone/>
            </a:pPr>
            <a:r>
              <a:rPr lang="es-MX" sz="2400" b="1" dirty="0">
                <a:solidFill>
                  <a:schemeClr val="accent1">
                    <a:lumMod val="50000"/>
                  </a:schemeClr>
                </a:solidFill>
                <a:latin typeface="Calibri" panose="020F0502020204030204" pitchFamily="34" charset="0"/>
                <a:cs typeface="Calibri" panose="020F0502020204030204" pitchFamily="34" charset="0"/>
              </a:rPr>
              <a:t>PROBLEMAS DE LAS PERSONAS MAYORES EN CONTEXTOS DE AISLAMIENTO SOCIAL OBLIGATORIO Y EMERGENCIA </a:t>
            </a:r>
          </a:p>
          <a:p>
            <a:pPr marL="0" indent="0" algn="just">
              <a:lnSpc>
                <a:spcPct val="100000"/>
              </a:lnSpc>
              <a:spcBef>
                <a:spcPts val="1200"/>
              </a:spcBef>
              <a:buNone/>
            </a:pPr>
            <a:endParaRPr lang="es-AR" sz="24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sp>
        <p:nvSpPr>
          <p:cNvPr id="2" name="Rectángulo 1"/>
          <p:cNvSpPr/>
          <p:nvPr/>
        </p:nvSpPr>
        <p:spPr>
          <a:xfrm>
            <a:off x="715617" y="1720840"/>
            <a:ext cx="10561983" cy="2554545"/>
          </a:xfrm>
          <a:prstGeom prst="rect">
            <a:avLst/>
          </a:prstGeom>
        </p:spPr>
        <p:txBody>
          <a:bodyPr wrap="square">
            <a:spAutoFit/>
          </a:bodyPr>
          <a:lstStyle/>
          <a:p>
            <a:pPr algn="just">
              <a:spcAft>
                <a:spcPts val="0"/>
              </a:spcAft>
            </a:pPr>
            <a:r>
              <a:rPr lang="es-AR" sz="2000" dirty="0">
                <a:effectLst/>
                <a:ea typeface="Times New Roman" panose="02020603050405020304" pitchFamily="18" charset="0"/>
                <a:cs typeface="Times New Roman" panose="02020603050405020304" pitchFamily="18" charset="0"/>
              </a:rPr>
              <a:t>(1) Personas de 60 años y más que no cuentan con ninguna persona que los ayude con las tareas diarias (preparar la comida, tomar los remedios) en caso de necesitarlo.</a:t>
            </a:r>
            <a:endParaRPr lang="es-AR" sz="2000" dirty="0">
              <a:effectLst/>
              <a:ea typeface="MS Mincho"/>
              <a:cs typeface="Times New Roman" panose="02020603050405020304" pitchFamily="18" charset="0"/>
            </a:endParaRPr>
          </a:p>
          <a:p>
            <a:pPr algn="just">
              <a:spcAft>
                <a:spcPts val="0"/>
              </a:spcAft>
            </a:pPr>
            <a:r>
              <a:rPr lang="es-AR" sz="2000" dirty="0">
                <a:effectLst/>
                <a:ea typeface="Times New Roman" panose="02020603050405020304" pitchFamily="18" charset="0"/>
                <a:cs typeface="Times New Roman" panose="02020603050405020304" pitchFamily="18" charset="0"/>
              </a:rPr>
              <a:t>(2) Personas de 60 años y más que no tiene familiares cercanos</a:t>
            </a:r>
            <a:endParaRPr lang="es-AR" sz="2000" dirty="0">
              <a:effectLst/>
              <a:ea typeface="MS Mincho"/>
              <a:cs typeface="Times New Roman" panose="02020603050405020304" pitchFamily="18" charset="0"/>
            </a:endParaRPr>
          </a:p>
          <a:p>
            <a:pPr algn="just">
              <a:spcAft>
                <a:spcPts val="0"/>
              </a:spcAft>
            </a:pPr>
            <a:r>
              <a:rPr lang="es-AR" sz="2000" dirty="0">
                <a:effectLst/>
                <a:ea typeface="Times New Roman" panose="02020603050405020304" pitchFamily="18" charset="0"/>
                <a:cs typeface="Times New Roman" panose="02020603050405020304" pitchFamily="18" charset="0"/>
              </a:rPr>
              <a:t>(3) Personas de 60 años y más que en el último año se han sentido solas muchas o bastantes veces</a:t>
            </a:r>
            <a:endParaRPr lang="es-AR" sz="2000" dirty="0">
              <a:effectLst/>
              <a:ea typeface="MS Mincho"/>
              <a:cs typeface="Times New Roman" panose="02020603050405020304" pitchFamily="18" charset="0"/>
            </a:endParaRPr>
          </a:p>
          <a:p>
            <a:pPr algn="just">
              <a:spcAft>
                <a:spcPts val="0"/>
              </a:spcAft>
            </a:pPr>
            <a:r>
              <a:rPr lang="es-AR" sz="2000" dirty="0">
                <a:effectLst/>
                <a:ea typeface="Times New Roman" panose="02020603050405020304" pitchFamily="18" charset="0"/>
                <a:cs typeface="Times New Roman" panose="02020603050405020304" pitchFamily="18" charset="0"/>
              </a:rPr>
              <a:t>(4) Personas de 60 años y más que para cobrar la jubilación o pensión utilizan la ventanilla del banco en lugar del cajero electrónico</a:t>
            </a:r>
            <a:endParaRPr lang="es-AR" sz="2000" dirty="0">
              <a:effectLst/>
              <a:ea typeface="MS Mincho"/>
              <a:cs typeface="Times New Roman" panose="02020603050405020304" pitchFamily="18" charset="0"/>
            </a:endParaRPr>
          </a:p>
          <a:p>
            <a:r>
              <a:rPr lang="es-ES" sz="2000" dirty="0">
                <a:effectLst/>
                <a:ea typeface="Times New Roman" panose="02020603050405020304" pitchFamily="18" charset="0"/>
                <a:cs typeface="Times New Roman" panose="02020603050405020304" pitchFamily="18" charset="0"/>
              </a:rPr>
              <a:t>(5) </a:t>
            </a:r>
            <a:r>
              <a:rPr lang="es-AR" sz="2000" dirty="0">
                <a:effectLst/>
                <a:ea typeface="Times New Roman" panose="02020603050405020304" pitchFamily="18" charset="0"/>
                <a:cs typeface="Times New Roman" panose="02020603050405020304" pitchFamily="18" charset="0"/>
              </a:rPr>
              <a:t>Personas de 60 años y más que no suelen utilizar tarjeta de crédito ni de débito para realizar compras</a:t>
            </a:r>
            <a:endParaRPr lang="es-AR" sz="2000" dirty="0"/>
          </a:p>
        </p:txBody>
      </p:sp>
    </p:spTree>
    <p:extLst>
      <p:ext uri="{BB962C8B-B14F-4D97-AF65-F5344CB8AC3E}">
        <p14:creationId xmlns:p14="http://schemas.microsoft.com/office/powerpoint/2010/main" val="2206884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58387" y="99257"/>
            <a:ext cx="11264349" cy="6758743"/>
          </a:xfrm>
          <a:ln>
            <a:noFill/>
          </a:ln>
        </p:spPr>
        <p:txBody>
          <a:bodyPr>
            <a:noAutofit/>
          </a:bodyPr>
          <a:lstStyle/>
          <a:p>
            <a:pPr algn="just">
              <a:lnSpc>
                <a:spcPct val="100000"/>
              </a:lnSpc>
              <a:spcBef>
                <a:spcPts val="1200"/>
              </a:spcBef>
              <a:buFont typeface="Wingdings" panose="05000000000000000000" pitchFamily="2" charset="2"/>
              <a:buChar char="Ø"/>
            </a:pPr>
            <a:r>
              <a:rPr lang="es-MX" sz="2600" b="1" dirty="0">
                <a:solidFill>
                  <a:schemeClr val="accent1">
                    <a:lumMod val="50000"/>
                  </a:schemeClr>
                </a:solidFill>
                <a:latin typeface="Calibri" panose="020F0502020204030204" pitchFamily="34" charset="0"/>
                <a:cs typeface="Calibri" panose="020F0502020204030204" pitchFamily="34" charset="0"/>
              </a:rPr>
              <a:t>El actual contexto de cuarentena sanitaria es dramático para muchísimas personas y niños/as en situación de pobreza o vulnerabilidad, sea por la soledad o por los peligros de una convivencia forzada, o por la imposibilidad de realizar trabajos informales fundamentales para el presupuesto familiar; así como también por la objetiva imposibilidad de contar con condiciones que se suponen necesarias para cumplir con los cuidados sanitarios. </a:t>
            </a:r>
          </a:p>
          <a:p>
            <a:pPr algn="just">
              <a:lnSpc>
                <a:spcPct val="100000"/>
              </a:lnSpc>
              <a:spcBef>
                <a:spcPts val="1200"/>
              </a:spcBef>
              <a:buFont typeface="Wingdings" panose="05000000000000000000" pitchFamily="2" charset="2"/>
              <a:buChar char="Ø"/>
            </a:pPr>
            <a:r>
              <a:rPr lang="es-MX" sz="2600" b="1" dirty="0">
                <a:solidFill>
                  <a:schemeClr val="accent1">
                    <a:lumMod val="50000"/>
                  </a:schemeClr>
                </a:solidFill>
                <a:latin typeface="Calibri" panose="020F0502020204030204" pitchFamily="34" charset="0"/>
                <a:cs typeface="Calibri" panose="020F0502020204030204" pitchFamily="34" charset="0"/>
              </a:rPr>
              <a:t>En este marco, el aislamiento social obligatorio -aunque necesario-  tiende a profundizar efectos de exclusión para los cuales no ha habido antes ni hay todavía políticas de efectiva protección social; con el agravante que en el día después de la cuarentena, la propia economía formal estará sumamente debilitada para emprender una rápida e imperiosa reactivación. </a:t>
            </a:r>
          </a:p>
          <a:p>
            <a:pPr algn="just">
              <a:lnSpc>
                <a:spcPct val="100000"/>
              </a:lnSpc>
              <a:spcBef>
                <a:spcPts val="1200"/>
              </a:spcBef>
              <a:buFont typeface="Wingdings" panose="05000000000000000000" pitchFamily="2" charset="2"/>
              <a:buChar char="Ø"/>
            </a:pPr>
            <a:r>
              <a:rPr lang="es-MX" sz="2600" b="1" dirty="0">
                <a:solidFill>
                  <a:schemeClr val="accent1">
                    <a:lumMod val="50000"/>
                  </a:schemeClr>
                </a:solidFill>
                <a:latin typeface="Calibri" panose="020F0502020204030204" pitchFamily="34" charset="0"/>
                <a:cs typeface="Calibri" panose="020F0502020204030204" pitchFamily="34" charset="0"/>
              </a:rPr>
              <a:t>La crisis de la deuda, la recesión y la estanflación, junto al aumento del desempleo y de la pobreza, continuarán siendo temas centrales de la agenda política. Por todo ello, no sólo hay más pobres, sino que los pobres crónicos son más pobres, y no hay no como no pronosticar un empeoramiento en los próximos meses. </a:t>
            </a:r>
          </a:p>
          <a:p>
            <a:pPr algn="just">
              <a:lnSpc>
                <a:spcPct val="100000"/>
              </a:lnSpc>
              <a:spcBef>
                <a:spcPts val="1200"/>
              </a:spcBef>
              <a:buFont typeface="Wingdings" panose="05000000000000000000" pitchFamily="2" charset="2"/>
              <a:buChar char="Ø"/>
            </a:pPr>
            <a:endParaRPr lang="es-AR" sz="25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spTree>
    <p:extLst>
      <p:ext uri="{BB962C8B-B14F-4D97-AF65-F5344CB8AC3E}">
        <p14:creationId xmlns:p14="http://schemas.microsoft.com/office/powerpoint/2010/main" val="3900909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58387" y="99257"/>
            <a:ext cx="11264349" cy="6758743"/>
          </a:xfrm>
          <a:ln>
            <a:noFill/>
          </a:ln>
        </p:spPr>
        <p:txBody>
          <a:bodyPr>
            <a:noAutofit/>
          </a:bodyPr>
          <a:lstStyle/>
          <a:p>
            <a:pPr algn="just">
              <a:lnSpc>
                <a:spcPct val="100000"/>
              </a:lnSpc>
              <a:spcBef>
                <a:spcPts val="1200"/>
              </a:spcBef>
              <a:buFont typeface="Wingdings" panose="05000000000000000000" pitchFamily="2" charset="2"/>
              <a:buChar char="Ø"/>
            </a:pPr>
            <a:r>
              <a:rPr lang="es-MX" sz="2500" b="1" dirty="0">
                <a:solidFill>
                  <a:schemeClr val="accent1">
                    <a:lumMod val="50000"/>
                  </a:schemeClr>
                </a:solidFill>
                <a:latin typeface="Calibri" panose="020F0502020204030204" pitchFamily="34" charset="0"/>
                <a:cs typeface="Calibri" panose="020F0502020204030204" pitchFamily="34" charset="0"/>
              </a:rPr>
              <a:t>Si bien, la mayor parte de las medidas de gobierno adoptadas buscan reducir los efectos de la parálisis económica, sin las cuales la situación social sería peor, no hay nada que realmente logre cambiar el presente dramático de los sectores más vulnerables, así como tampoco para poner en marcha un plan de reactivación del sector formal. </a:t>
            </a:r>
          </a:p>
          <a:p>
            <a:pPr algn="just">
              <a:lnSpc>
                <a:spcPct val="100000"/>
              </a:lnSpc>
              <a:spcBef>
                <a:spcPts val="1200"/>
              </a:spcBef>
              <a:buFont typeface="Wingdings" panose="05000000000000000000" pitchFamily="2" charset="2"/>
              <a:buChar char="Ø"/>
            </a:pPr>
            <a:r>
              <a:rPr lang="es-ES_tradnl" sz="2500" b="1" dirty="0">
                <a:solidFill>
                  <a:schemeClr val="accent1">
                    <a:lumMod val="50000"/>
                  </a:schemeClr>
                </a:solidFill>
                <a:latin typeface="Calibri" panose="020F0502020204030204" pitchFamily="34" charset="0"/>
                <a:cs typeface="Calibri" panose="020F0502020204030204" pitchFamily="34" charset="0"/>
              </a:rPr>
              <a:t>En este contexto, lejos de constituirnos en una sociedad más igualitaria gracias a un virus que más allá de sus actuales alcances no distingue orígenes sociales, cabe advertir que la situación amplia desigualdades materiales, sociales y simbólicas. Es por ello que a la necesidad de coordinar políticas activas para atender la emergencia, crecen los desafíos políticos para el día después de la misma. </a:t>
            </a:r>
            <a:endParaRPr lang="es-MX" sz="2500" b="1" dirty="0">
              <a:solidFill>
                <a:schemeClr val="accent1">
                  <a:lumMod val="50000"/>
                </a:schemeClr>
              </a:solidFill>
              <a:latin typeface="Calibri" panose="020F0502020204030204" pitchFamily="34" charset="0"/>
              <a:cs typeface="Calibri" panose="020F0502020204030204" pitchFamily="34" charset="0"/>
            </a:endParaRPr>
          </a:p>
          <a:p>
            <a:pPr algn="just">
              <a:lnSpc>
                <a:spcPct val="100000"/>
              </a:lnSpc>
              <a:spcBef>
                <a:spcPts val="1200"/>
              </a:spcBef>
              <a:buFont typeface="Wingdings" panose="05000000000000000000" pitchFamily="2" charset="2"/>
              <a:buChar char="Ø"/>
            </a:pPr>
            <a:r>
              <a:rPr lang="es-MX" sz="2500" b="1" dirty="0">
                <a:solidFill>
                  <a:schemeClr val="accent1">
                    <a:lumMod val="50000"/>
                  </a:schemeClr>
                </a:solidFill>
                <a:latin typeface="Calibri" panose="020F0502020204030204" pitchFamily="34" charset="0"/>
                <a:cs typeface="Calibri" panose="020F0502020204030204" pitchFamily="34" charset="0"/>
              </a:rPr>
              <a:t>La situación demanda al gobierno y a la oposición poner en juego un marco de gestos y acciones a partir de los cuales se definan políticas públicas innovadoras, tanto para la emergencia como para el día después, para el cual un acuerdo político y social que cierre grietas constituye una condición necesaria para su éxito, así como una oportunidad extraordinaria para comenzar a desandar nuestra historia de fracasos. </a:t>
            </a:r>
          </a:p>
          <a:p>
            <a:pPr algn="just">
              <a:lnSpc>
                <a:spcPct val="100000"/>
              </a:lnSpc>
              <a:spcBef>
                <a:spcPts val="1200"/>
              </a:spcBef>
              <a:buFont typeface="Wingdings" panose="05000000000000000000" pitchFamily="2" charset="2"/>
              <a:buChar char="Ø"/>
            </a:pPr>
            <a:endParaRPr lang="es-MX" sz="2600" b="1" dirty="0">
              <a:solidFill>
                <a:schemeClr val="accent1">
                  <a:lumMod val="50000"/>
                </a:schemeClr>
              </a:solidFill>
              <a:latin typeface="Calibri" panose="020F0502020204030204" pitchFamily="34" charset="0"/>
              <a:cs typeface="Calibri" panose="020F0502020204030204" pitchFamily="34" charset="0"/>
            </a:endParaRPr>
          </a:p>
          <a:p>
            <a:pPr algn="just">
              <a:lnSpc>
                <a:spcPct val="100000"/>
              </a:lnSpc>
              <a:spcBef>
                <a:spcPts val="1200"/>
              </a:spcBef>
              <a:buFont typeface="Wingdings" panose="05000000000000000000" pitchFamily="2" charset="2"/>
              <a:buChar char="Ø"/>
            </a:pPr>
            <a:endParaRPr lang="es-AR" sz="25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spTree>
    <p:extLst>
      <p:ext uri="{BB962C8B-B14F-4D97-AF65-F5344CB8AC3E}">
        <p14:creationId xmlns:p14="http://schemas.microsoft.com/office/powerpoint/2010/main" val="3938329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ángulo 16"/>
          <p:cNvSpPr/>
          <p:nvPr/>
        </p:nvSpPr>
        <p:spPr>
          <a:xfrm>
            <a:off x="0" y="0"/>
            <a:ext cx="7774631" cy="6858000"/>
          </a:xfrm>
          <a:prstGeom prst="rect">
            <a:avLst/>
          </a:prstGeom>
          <a:solidFill>
            <a:srgbClr val="0099FF"/>
          </a:solidFill>
          <a:ln>
            <a:solidFill>
              <a:srgbClr val="0099FF"/>
            </a:solidFill>
          </a:ln>
        </p:spPr>
        <p:style>
          <a:lnRef idx="1">
            <a:schemeClr val="accent1"/>
          </a:lnRef>
          <a:fillRef idx="3">
            <a:schemeClr val="accent1"/>
          </a:fillRef>
          <a:effectRef idx="2">
            <a:schemeClr val="accent1"/>
          </a:effectRef>
          <a:fontRef idx="minor">
            <a:schemeClr val="lt1"/>
          </a:fontRef>
        </p:style>
        <p:txBody>
          <a:bodyPr lIns="107275" tIns="53638" rIns="107275" bIns="53638" rtlCol="0" anchor="ctr"/>
          <a:lstStyle/>
          <a:p>
            <a:pPr algn="ctr"/>
            <a:endParaRPr lang="es-AR"/>
          </a:p>
        </p:txBody>
      </p:sp>
      <p:pic>
        <p:nvPicPr>
          <p:cNvPr id="15" name="Imagen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8398" y="188366"/>
            <a:ext cx="3076991" cy="1136120"/>
          </a:xfrm>
          <a:prstGeom prst="rect">
            <a:avLst/>
          </a:prstGeom>
        </p:spPr>
      </p:pic>
      <p:pic>
        <p:nvPicPr>
          <p:cNvPr id="16" name="Imagen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13773" y="5092979"/>
            <a:ext cx="2986236" cy="1739105"/>
          </a:xfrm>
          <a:prstGeom prst="rect">
            <a:avLst/>
          </a:prstGeom>
        </p:spPr>
      </p:pic>
      <p:sp>
        <p:nvSpPr>
          <p:cNvPr id="22" name="9 CuadroTexto"/>
          <p:cNvSpPr txBox="1"/>
          <p:nvPr/>
        </p:nvSpPr>
        <p:spPr bwMode="auto">
          <a:xfrm>
            <a:off x="2221364" y="5141151"/>
            <a:ext cx="5418922" cy="369332"/>
          </a:xfrm>
          <a:prstGeom prst="rect">
            <a:avLst/>
          </a:prstGeom>
          <a:noFill/>
        </p:spPr>
        <p:txBody>
          <a:bodyPr wrap="square">
            <a:spAutoFit/>
          </a:bodyPr>
          <a:lstStyle/>
          <a:p>
            <a:pPr>
              <a:defRPr/>
            </a:pPr>
            <a:r>
              <a:rPr lang="es-AR" b="1" dirty="0">
                <a:solidFill>
                  <a:schemeClr val="tx1">
                    <a:lumMod val="75000"/>
                    <a:lumOff val="25000"/>
                  </a:schemeClr>
                </a:solidFill>
                <a:latin typeface="Arial" pitchFamily="34" charset="0"/>
                <a:cs typeface="Arial" pitchFamily="34" charset="0"/>
              </a:rPr>
              <a:t>odsa_uca</a:t>
            </a:r>
            <a:endParaRPr lang="en-GB" b="1" dirty="0">
              <a:solidFill>
                <a:schemeClr val="tx1">
                  <a:lumMod val="75000"/>
                  <a:lumOff val="25000"/>
                </a:schemeClr>
              </a:solidFill>
              <a:latin typeface="Arial" pitchFamily="34" charset="0"/>
              <a:cs typeface="Arial" pitchFamily="34" charset="0"/>
            </a:endParaRPr>
          </a:p>
        </p:txBody>
      </p:sp>
      <p:sp>
        <p:nvSpPr>
          <p:cNvPr id="24" name="8 CuadroTexto"/>
          <p:cNvSpPr txBox="1"/>
          <p:nvPr/>
        </p:nvSpPr>
        <p:spPr bwMode="auto">
          <a:xfrm>
            <a:off x="2206658" y="3857129"/>
            <a:ext cx="5418923" cy="369332"/>
          </a:xfrm>
          <a:prstGeom prst="rect">
            <a:avLst/>
          </a:prstGeom>
          <a:noFill/>
        </p:spPr>
        <p:txBody>
          <a:bodyPr wrap="square">
            <a:spAutoFit/>
          </a:bodyPr>
          <a:lstStyle/>
          <a:p>
            <a:pPr>
              <a:defRPr/>
            </a:pPr>
            <a:r>
              <a:rPr lang="es-AR" b="1" dirty="0">
                <a:solidFill>
                  <a:schemeClr val="tx1">
                    <a:lumMod val="75000"/>
                    <a:lumOff val="25000"/>
                  </a:schemeClr>
                </a:solidFill>
                <a:latin typeface="Arial" pitchFamily="34" charset="0"/>
                <a:cs typeface="Arial" pitchFamily="34" charset="0"/>
              </a:rPr>
              <a:t>@ODSAUCA</a:t>
            </a:r>
            <a:endParaRPr lang="en-GB" b="1" dirty="0">
              <a:solidFill>
                <a:schemeClr val="tx1">
                  <a:lumMod val="75000"/>
                  <a:lumOff val="25000"/>
                </a:schemeClr>
              </a:solidFill>
              <a:latin typeface="Arial" pitchFamily="34" charset="0"/>
              <a:cs typeface="Arial" pitchFamily="34" charset="0"/>
            </a:endParaRPr>
          </a:p>
        </p:txBody>
      </p:sp>
      <p:sp>
        <p:nvSpPr>
          <p:cNvPr id="27" name="7 CuadroTexto"/>
          <p:cNvSpPr txBox="1"/>
          <p:nvPr/>
        </p:nvSpPr>
        <p:spPr bwMode="auto">
          <a:xfrm>
            <a:off x="2223069" y="2578196"/>
            <a:ext cx="5417217" cy="369332"/>
          </a:xfrm>
          <a:prstGeom prst="rect">
            <a:avLst/>
          </a:prstGeom>
          <a:noFill/>
        </p:spPr>
        <p:txBody>
          <a:bodyPr wrap="square">
            <a:spAutoFit/>
          </a:bodyPr>
          <a:lstStyle/>
          <a:p>
            <a:pPr>
              <a:defRPr/>
            </a:pPr>
            <a:r>
              <a:rPr lang="es-AR" b="1" dirty="0">
                <a:solidFill>
                  <a:schemeClr val="tx1">
                    <a:lumMod val="75000"/>
                    <a:lumOff val="25000"/>
                  </a:schemeClr>
                </a:solidFill>
                <a:latin typeface="Arial" pitchFamily="34" charset="0"/>
                <a:cs typeface="Arial" pitchFamily="34" charset="0"/>
              </a:rPr>
              <a:t>observatorio_deudasocial@uca.edu.ar</a:t>
            </a:r>
            <a:endParaRPr lang="en-GB" b="1" dirty="0">
              <a:solidFill>
                <a:schemeClr val="tx1">
                  <a:lumMod val="75000"/>
                  <a:lumOff val="25000"/>
                </a:schemeClr>
              </a:solidFill>
              <a:latin typeface="Arial" pitchFamily="34" charset="0"/>
              <a:cs typeface="Arial" pitchFamily="34" charset="0"/>
            </a:endParaRPr>
          </a:p>
        </p:txBody>
      </p:sp>
      <p:sp>
        <p:nvSpPr>
          <p:cNvPr id="30" name="6 CuadroTexto"/>
          <p:cNvSpPr txBox="1"/>
          <p:nvPr/>
        </p:nvSpPr>
        <p:spPr bwMode="auto">
          <a:xfrm>
            <a:off x="2246116" y="1430059"/>
            <a:ext cx="5418922" cy="369332"/>
          </a:xfrm>
          <a:prstGeom prst="rect">
            <a:avLst/>
          </a:prstGeom>
          <a:noFill/>
        </p:spPr>
        <p:txBody>
          <a:bodyPr wrap="square">
            <a:spAutoFit/>
          </a:bodyPr>
          <a:lstStyle/>
          <a:p>
            <a:pPr>
              <a:defRPr/>
            </a:pPr>
            <a:r>
              <a:rPr lang="es-AR" b="1" dirty="0">
                <a:solidFill>
                  <a:schemeClr val="tx1">
                    <a:lumMod val="75000"/>
                    <a:lumOff val="25000"/>
                  </a:schemeClr>
                </a:solidFill>
                <a:latin typeface="Arial" pitchFamily="34" charset="0"/>
                <a:cs typeface="Arial" pitchFamily="34" charset="0"/>
              </a:rPr>
              <a:t>www.uca.edu.ar/observatorio</a:t>
            </a:r>
            <a:endParaRPr lang="en-GB" b="1" dirty="0">
              <a:solidFill>
                <a:schemeClr val="tx1">
                  <a:lumMod val="75000"/>
                  <a:lumOff val="25000"/>
                </a:schemeClr>
              </a:solidFill>
              <a:latin typeface="Arial" pitchFamily="34" charset="0"/>
              <a:cs typeface="Arial" pitchFamily="34" charset="0"/>
            </a:endParaRPr>
          </a:p>
        </p:txBody>
      </p:sp>
      <p:pic>
        <p:nvPicPr>
          <p:cNvPr id="2" name="Imagen 1"/>
          <p:cNvPicPr>
            <a:picLocks noChangeAspect="1"/>
          </p:cNvPicPr>
          <p:nvPr/>
        </p:nvPicPr>
        <p:blipFill>
          <a:blip r:embed="rId5"/>
          <a:stretch>
            <a:fillRect/>
          </a:stretch>
        </p:blipFill>
        <p:spPr>
          <a:xfrm>
            <a:off x="1430662" y="1293291"/>
            <a:ext cx="719390" cy="719390"/>
          </a:xfrm>
          <a:prstGeom prst="rect">
            <a:avLst/>
          </a:prstGeom>
        </p:spPr>
      </p:pic>
      <p:pic>
        <p:nvPicPr>
          <p:cNvPr id="3" name="Imagen 2"/>
          <p:cNvPicPr>
            <a:picLocks noChangeAspect="1"/>
          </p:cNvPicPr>
          <p:nvPr/>
        </p:nvPicPr>
        <p:blipFill>
          <a:blip r:embed="rId6"/>
          <a:stretch>
            <a:fillRect/>
          </a:stretch>
        </p:blipFill>
        <p:spPr>
          <a:xfrm>
            <a:off x="1445904" y="2512904"/>
            <a:ext cx="731583" cy="499915"/>
          </a:xfrm>
          <a:prstGeom prst="rect">
            <a:avLst/>
          </a:prstGeom>
        </p:spPr>
      </p:pic>
      <p:pic>
        <p:nvPicPr>
          <p:cNvPr id="4" name="Imagen 3"/>
          <p:cNvPicPr>
            <a:picLocks noChangeAspect="1"/>
          </p:cNvPicPr>
          <p:nvPr/>
        </p:nvPicPr>
        <p:blipFill>
          <a:blip r:embed="rId7"/>
          <a:stretch>
            <a:fillRect/>
          </a:stretch>
        </p:blipFill>
        <p:spPr>
          <a:xfrm>
            <a:off x="1473337" y="3793633"/>
            <a:ext cx="676715" cy="804742"/>
          </a:xfrm>
          <a:prstGeom prst="rect">
            <a:avLst/>
          </a:prstGeom>
        </p:spPr>
      </p:pic>
      <p:pic>
        <p:nvPicPr>
          <p:cNvPr id="5" name="Imagen 4"/>
          <p:cNvPicPr>
            <a:picLocks noChangeAspect="1"/>
          </p:cNvPicPr>
          <p:nvPr/>
        </p:nvPicPr>
        <p:blipFill>
          <a:blip r:embed="rId8"/>
          <a:stretch>
            <a:fillRect/>
          </a:stretch>
        </p:blipFill>
        <p:spPr>
          <a:xfrm>
            <a:off x="1567833" y="4999652"/>
            <a:ext cx="542591" cy="652329"/>
          </a:xfrm>
          <a:prstGeom prst="rect">
            <a:avLst/>
          </a:prstGeom>
        </p:spPr>
      </p:pic>
    </p:spTree>
    <p:extLst>
      <p:ext uri="{BB962C8B-B14F-4D97-AF65-F5344CB8AC3E}">
        <p14:creationId xmlns:p14="http://schemas.microsoft.com/office/powerpoint/2010/main" val="209938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42122" y="477078"/>
            <a:ext cx="10880035" cy="6041708"/>
          </a:xfrm>
          <a:ln>
            <a:noFill/>
          </a:ln>
        </p:spPr>
        <p:txBody>
          <a:bodyPr>
            <a:noAutofit/>
          </a:bodyPr>
          <a:lstStyle/>
          <a:p>
            <a:pPr algn="just">
              <a:lnSpc>
                <a:spcPct val="100000"/>
              </a:lnSpc>
              <a:spcBef>
                <a:spcPts val="1200"/>
              </a:spcBef>
              <a:buFont typeface="Wingdings" panose="05000000000000000000" pitchFamily="2" charset="2"/>
              <a:buChar char="Ø"/>
            </a:pPr>
            <a:r>
              <a:rPr lang="es-MX" sz="2500" b="1" dirty="0">
                <a:solidFill>
                  <a:schemeClr val="accent1">
                    <a:lumMod val="50000"/>
                  </a:schemeClr>
                </a:solidFill>
                <a:latin typeface="Calibri" panose="020F0502020204030204" pitchFamily="34" charset="0"/>
                <a:cs typeface="Calibri" panose="020F0502020204030204" pitchFamily="34" charset="0"/>
              </a:rPr>
              <a:t>En los últimos dos años, como consecuencia de la crisis económica, los niveles de pobreza multidimensional alcanzaron los niveles más altos de la década. Esto se explica no sólo por el impacto de la devaluación, la inflación y el estancamiento sobre los ingresos de los hogares, sino también por la incapacidad de una parte creciente de la sociedad de acceder a recursos, capacidades y funcionamientos claves en términos de desarrollo humano, como a alimentación, servicios de salud, un empleo digno y seguridad social, </a:t>
            </a:r>
          </a:p>
          <a:p>
            <a:pPr algn="just">
              <a:lnSpc>
                <a:spcPct val="100000"/>
              </a:lnSpc>
              <a:spcBef>
                <a:spcPts val="1200"/>
              </a:spcBef>
              <a:buFont typeface="Wingdings" panose="05000000000000000000" pitchFamily="2" charset="2"/>
              <a:buChar char="Ø"/>
            </a:pPr>
            <a:r>
              <a:rPr lang="es-MX" sz="2500" b="1" dirty="0">
                <a:solidFill>
                  <a:schemeClr val="accent1">
                    <a:lumMod val="50000"/>
                  </a:schemeClr>
                </a:solidFill>
                <a:latin typeface="Calibri" panose="020F0502020204030204" pitchFamily="34" charset="0"/>
                <a:cs typeface="Calibri" panose="020F0502020204030204" pitchFamily="34" charset="0"/>
              </a:rPr>
              <a:t>Según las cifras oficiales de pobreza promedio correspondientes al 2° semestre de 2019, recientemente informadas por el INDEC, la tasa de indigencia afectaba al 8% de la población, y más ampliamente, la pobreza al 35,5%. Con respecto a igual período de 2017, dichas tasas implicaron un incremento de casi 10 pp. en el caso de la pobreza y de 4 pp. en indigencia. Por otra parte, dado que se trata de un promedio semestral una mirada más ajustada al 4° trimestre, muestra que año concluyó con al menos una tasa de indigencia de 8,4% y de pobreza de 38%. En cualquier caso, se trata de los niveles más altos de la década.     </a:t>
            </a:r>
            <a:endParaRPr lang="es-AR" sz="25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spTree>
    <p:extLst>
      <p:ext uri="{BB962C8B-B14F-4D97-AF65-F5344CB8AC3E}">
        <p14:creationId xmlns:p14="http://schemas.microsoft.com/office/powerpoint/2010/main" val="397919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3825" y="339213"/>
            <a:ext cx="11264349" cy="6179573"/>
          </a:xfrm>
          <a:ln>
            <a:noFill/>
          </a:ln>
        </p:spPr>
        <p:txBody>
          <a:bodyPr>
            <a:noAutofit/>
          </a:bodyPr>
          <a:lstStyle/>
          <a:p>
            <a:pPr algn="just">
              <a:lnSpc>
                <a:spcPct val="100000"/>
              </a:lnSpc>
              <a:spcBef>
                <a:spcPts val="1200"/>
              </a:spcBef>
              <a:buFont typeface="Wingdings" panose="05000000000000000000" pitchFamily="2" charset="2"/>
              <a:buChar char="Ø"/>
            </a:pPr>
            <a:r>
              <a:rPr lang="es-MX" sz="2600" b="1" dirty="0">
                <a:solidFill>
                  <a:schemeClr val="accent1">
                    <a:lumMod val="50000"/>
                  </a:schemeClr>
                </a:solidFill>
                <a:latin typeface="Calibri" panose="020F0502020204030204" pitchFamily="34" charset="0"/>
                <a:cs typeface="Calibri" panose="020F0502020204030204" pitchFamily="34" charset="0"/>
              </a:rPr>
              <a:t>La actual emergencia sanitaria pone en estado de crisis agravada a un sistema socioeconómico desigual, estructuralmente empobrecido desde hace décadas. El nuevo escenario paraliza a la economía informal y destruye a una parte de la economía </a:t>
            </a:r>
            <a:r>
              <a:rPr lang="es-MX" sz="2600" b="1">
                <a:solidFill>
                  <a:schemeClr val="accent1">
                    <a:lumMod val="50000"/>
                  </a:schemeClr>
                </a:solidFill>
                <a:latin typeface="Calibri" panose="020F0502020204030204" pitchFamily="34" charset="0"/>
                <a:cs typeface="Calibri" panose="020F0502020204030204" pitchFamily="34" charset="0"/>
              </a:rPr>
              <a:t>microformal</a:t>
            </a:r>
            <a:r>
              <a:rPr lang="es-MX" sz="2600" b="1" dirty="0">
                <a:solidFill>
                  <a:schemeClr val="accent1">
                    <a:lumMod val="50000"/>
                  </a:schemeClr>
                </a:solidFill>
                <a:latin typeface="Calibri" panose="020F0502020204030204" pitchFamily="34" charset="0"/>
                <a:cs typeface="Calibri" panose="020F0502020204030204" pitchFamily="34" charset="0"/>
              </a:rPr>
              <a:t>, a la vez que diluye toda expectativa de reactivación, afectando especialmente a la pequeña y mediana empresa, profundizando la relación entre informalidad económica, pobreza y exclusión social. Si la situación social ya era “delicada” a finales de 2019, es de esperar que todo se agrave aún más en los próximos meses.</a:t>
            </a:r>
          </a:p>
          <a:p>
            <a:pPr algn="just">
              <a:lnSpc>
                <a:spcPct val="100000"/>
              </a:lnSpc>
              <a:spcBef>
                <a:spcPts val="1200"/>
              </a:spcBef>
              <a:buFont typeface="Wingdings" panose="05000000000000000000" pitchFamily="2" charset="2"/>
              <a:buChar char="Ø"/>
            </a:pPr>
            <a:r>
              <a:rPr lang="es-MX" sz="2600" b="1" dirty="0">
                <a:solidFill>
                  <a:schemeClr val="accent1">
                    <a:lumMod val="50000"/>
                  </a:schemeClr>
                </a:solidFill>
                <a:latin typeface="Calibri" panose="020F0502020204030204" pitchFamily="34" charset="0"/>
                <a:cs typeface="Calibri" panose="020F0502020204030204" pitchFamily="34" charset="0"/>
              </a:rPr>
              <a:t>A los efectos sanitarios y económicos regresivos que genera la pandemia se suman déficits estructurales: el hacinamiento, la degradación residencial, la falta de servicios públicos sanitarios (agua, cloacas, etc.), la mal nutrición persistente, la insuficiencia de los servicios de educación y de salud, la fragilidad de los capitales sociales en juego, la ausencia de información valiosa, el mayor riego a sufrir de ansiedad y estrés, y la violencia intrafamiliar a flor de piel. </a:t>
            </a:r>
            <a:endParaRPr lang="es-AR" sz="26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spTree>
    <p:extLst>
      <p:ext uri="{BB962C8B-B14F-4D97-AF65-F5344CB8AC3E}">
        <p14:creationId xmlns:p14="http://schemas.microsoft.com/office/powerpoint/2010/main" val="2694175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3825" y="339213"/>
            <a:ext cx="11264349" cy="6179573"/>
          </a:xfrm>
          <a:ln>
            <a:noFill/>
          </a:ln>
        </p:spPr>
        <p:txBody>
          <a:bodyPr>
            <a:noAutofit/>
          </a:bodyPr>
          <a:lstStyle/>
          <a:p>
            <a:pPr algn="just">
              <a:lnSpc>
                <a:spcPct val="100000"/>
              </a:lnSpc>
              <a:spcBef>
                <a:spcPts val="1200"/>
              </a:spcBef>
              <a:buFont typeface="Wingdings" panose="05000000000000000000" pitchFamily="2" charset="2"/>
              <a:buChar char="Ø"/>
            </a:pPr>
            <a:r>
              <a:rPr lang="es-MX" sz="2700" b="1" dirty="0">
                <a:solidFill>
                  <a:schemeClr val="accent1">
                    <a:lumMod val="50000"/>
                  </a:schemeClr>
                </a:solidFill>
                <a:latin typeface="Calibri" panose="020F0502020204030204" pitchFamily="34" charset="0"/>
                <a:cs typeface="Calibri" panose="020F0502020204030204" pitchFamily="34" charset="0"/>
              </a:rPr>
              <a:t>Con el fin de comprender mejor el estado de situación actual, se presenta a continuación una selección de indicadores estadísticos sobre privaciones sociales precedentes a la actual crisis. Se trata de datos de la Encuesta de la Deuda Social Argentina, correspondientes al segundo semestre de 2019. Esta información es analizada según la estratificación socio-ocupacional de los hogares, a partir de la inserción del principal sostén económico. </a:t>
            </a:r>
          </a:p>
          <a:p>
            <a:pPr algn="just">
              <a:lnSpc>
                <a:spcPct val="100000"/>
              </a:lnSpc>
              <a:spcBef>
                <a:spcPts val="1200"/>
              </a:spcBef>
              <a:buFont typeface="Wingdings" panose="05000000000000000000" pitchFamily="2" charset="2"/>
              <a:buChar char="Ø"/>
            </a:pPr>
            <a:r>
              <a:rPr lang="es-MX" sz="2700" b="1" dirty="0">
                <a:solidFill>
                  <a:schemeClr val="accent1">
                    <a:lumMod val="50000"/>
                  </a:schemeClr>
                </a:solidFill>
                <a:latin typeface="Calibri" panose="020F0502020204030204" pitchFamily="34" charset="0"/>
                <a:cs typeface="Calibri" panose="020F0502020204030204" pitchFamily="34" charset="0"/>
              </a:rPr>
              <a:t>La información da cuenta, no sólo de los déficits estructurales, sino también de sus desigualdades persistentes en una Argentina en donde continuar con la falta de acuerdos políticos estratégicos sólo llevará a profundizar la crisis económica y social, así como poner en riesgo las instituciones democráticas. </a:t>
            </a:r>
          </a:p>
          <a:p>
            <a:pPr algn="just">
              <a:lnSpc>
                <a:spcPct val="100000"/>
              </a:lnSpc>
              <a:spcBef>
                <a:spcPts val="1200"/>
              </a:spcBef>
              <a:buFont typeface="Wingdings" panose="05000000000000000000" pitchFamily="2" charset="2"/>
              <a:buChar char="Ø"/>
            </a:pPr>
            <a:r>
              <a:rPr lang="es-MX" sz="2700" b="1" dirty="0">
                <a:solidFill>
                  <a:schemeClr val="accent1">
                    <a:lumMod val="50000"/>
                  </a:schemeClr>
                </a:solidFill>
                <a:latin typeface="Calibri" panose="020F0502020204030204" pitchFamily="34" charset="0"/>
                <a:cs typeface="Calibri" panose="020F0502020204030204" pitchFamily="34" charset="0"/>
              </a:rPr>
              <a:t>El informe completo se puede consultar en:   </a:t>
            </a:r>
            <a:r>
              <a:rPr lang="es-AR" sz="2700" dirty="0">
                <a:hlinkClick r:id="rId2"/>
              </a:rPr>
              <a:t>http://wadmin.uca.edu.ar/public/ckeditor/Observatorio%20Deuda%20Social/Documentos/2020/OBSERVATORIO-COMUNICADO-ODSA%20INFORMA-%202-31_03_VF.pdf</a:t>
            </a:r>
            <a:endParaRPr lang="es-AR" sz="27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3"/>
          <a:stretch>
            <a:fillRect/>
          </a:stretch>
        </p:blipFill>
        <p:spPr>
          <a:xfrm>
            <a:off x="10924684" y="6278830"/>
            <a:ext cx="1396105" cy="579170"/>
          </a:xfrm>
          <a:prstGeom prst="rect">
            <a:avLst/>
          </a:prstGeom>
        </p:spPr>
      </p:pic>
    </p:spTree>
    <p:extLst>
      <p:ext uri="{BB962C8B-B14F-4D97-AF65-F5344CB8AC3E}">
        <p14:creationId xmlns:p14="http://schemas.microsoft.com/office/powerpoint/2010/main" val="2430601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3825" y="339213"/>
            <a:ext cx="11264349" cy="6179573"/>
          </a:xfrm>
          <a:ln>
            <a:noFill/>
          </a:ln>
        </p:spPr>
        <p:txBody>
          <a:bodyPr>
            <a:noAutofit/>
          </a:bodyPr>
          <a:lstStyle/>
          <a:p>
            <a:pPr marL="0" indent="0" algn="just">
              <a:lnSpc>
                <a:spcPct val="100000"/>
              </a:lnSpc>
              <a:spcBef>
                <a:spcPts val="1200"/>
              </a:spcBef>
              <a:buNone/>
            </a:pPr>
            <a:r>
              <a:rPr lang="es-MX" sz="2500" b="1" dirty="0">
                <a:solidFill>
                  <a:schemeClr val="accent1">
                    <a:lumMod val="50000"/>
                  </a:schemeClr>
                </a:solidFill>
                <a:latin typeface="Calibri" panose="020F0502020204030204" pitchFamily="34" charset="0"/>
                <a:cs typeface="Calibri" panose="020F0502020204030204" pitchFamily="34" charset="0"/>
              </a:rPr>
              <a:t>CAPACIDADES ECONÓMICAS AGRAVADAS EN LOS HOGARES MÁS VULNERABLES</a:t>
            </a:r>
          </a:p>
          <a:p>
            <a:pPr marL="0" indent="0" algn="just">
              <a:lnSpc>
                <a:spcPct val="100000"/>
              </a:lnSpc>
              <a:spcBef>
                <a:spcPts val="1200"/>
              </a:spcBef>
              <a:buNone/>
            </a:pPr>
            <a:r>
              <a:rPr lang="es-MX" sz="2500" b="1" dirty="0">
                <a:solidFill>
                  <a:schemeClr val="accent1">
                    <a:lumMod val="50000"/>
                  </a:schemeClr>
                </a:solidFill>
                <a:latin typeface="Calibri" panose="020F0502020204030204" pitchFamily="34" charset="0"/>
                <a:cs typeface="Calibri" panose="020F0502020204030204" pitchFamily="34" charset="0"/>
              </a:rPr>
              <a:t> </a:t>
            </a:r>
          </a:p>
          <a:p>
            <a:pPr marL="0" indent="0" algn="just">
              <a:lnSpc>
                <a:spcPct val="100000"/>
              </a:lnSpc>
              <a:spcBef>
                <a:spcPts val="1200"/>
              </a:spcBef>
              <a:buNone/>
            </a:pPr>
            <a:endParaRPr lang="es-AR" sz="24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2663663691"/>
              </p:ext>
            </p:extLst>
          </p:nvPr>
        </p:nvGraphicFramePr>
        <p:xfrm>
          <a:off x="335036" y="873896"/>
          <a:ext cx="11264349" cy="3708732"/>
        </p:xfrm>
        <a:graphic>
          <a:graphicData uri="http://schemas.openxmlformats.org/drawingml/2006/table">
            <a:tbl>
              <a:tblPr firstRow="1" firstCol="1" bandRow="1">
                <a:tableStyleId>{5C22544A-7EE6-4342-B048-85BDC9FD1C3A}</a:tableStyleId>
              </a:tblPr>
              <a:tblGrid>
                <a:gridCol w="3449173">
                  <a:extLst>
                    <a:ext uri="{9D8B030D-6E8A-4147-A177-3AD203B41FA5}">
                      <a16:colId xmlns:a16="http://schemas.microsoft.com/office/drawing/2014/main" val="20000"/>
                    </a:ext>
                  </a:extLst>
                </a:gridCol>
                <a:gridCol w="1913206">
                  <a:extLst>
                    <a:ext uri="{9D8B030D-6E8A-4147-A177-3AD203B41FA5}">
                      <a16:colId xmlns:a16="http://schemas.microsoft.com/office/drawing/2014/main" val="20001"/>
                    </a:ext>
                  </a:extLst>
                </a:gridCol>
                <a:gridCol w="1758462">
                  <a:extLst>
                    <a:ext uri="{9D8B030D-6E8A-4147-A177-3AD203B41FA5}">
                      <a16:colId xmlns:a16="http://schemas.microsoft.com/office/drawing/2014/main" val="20002"/>
                    </a:ext>
                  </a:extLst>
                </a:gridCol>
                <a:gridCol w="1378634">
                  <a:extLst>
                    <a:ext uri="{9D8B030D-6E8A-4147-A177-3AD203B41FA5}">
                      <a16:colId xmlns:a16="http://schemas.microsoft.com/office/drawing/2014/main" val="20003"/>
                    </a:ext>
                  </a:extLst>
                </a:gridCol>
                <a:gridCol w="1603717">
                  <a:extLst>
                    <a:ext uri="{9D8B030D-6E8A-4147-A177-3AD203B41FA5}">
                      <a16:colId xmlns:a16="http://schemas.microsoft.com/office/drawing/2014/main" val="20004"/>
                    </a:ext>
                  </a:extLst>
                </a:gridCol>
                <a:gridCol w="1161157">
                  <a:extLst>
                    <a:ext uri="{9D8B030D-6E8A-4147-A177-3AD203B41FA5}">
                      <a16:colId xmlns:a16="http://schemas.microsoft.com/office/drawing/2014/main" val="20005"/>
                    </a:ext>
                  </a:extLst>
                </a:gridCol>
              </a:tblGrid>
              <a:tr h="915833">
                <a:tc gridSpan="6">
                  <a:txBody>
                    <a:bodyPr/>
                    <a:lstStyle/>
                    <a:p>
                      <a:pPr algn="just">
                        <a:spcAft>
                          <a:spcPts val="0"/>
                        </a:spcAft>
                      </a:pPr>
                      <a:r>
                        <a:rPr lang="es-AR" sz="2400" dirty="0">
                          <a:effectLst/>
                        </a:rPr>
                        <a:t>INDICADORES DE PRIVACIONES DE CONSUMO SEGÚN EL ESTRATO SOCIO-OCUPACIONAL DEL HOGAR. </a:t>
                      </a:r>
                    </a:p>
                    <a:p>
                      <a:pPr algn="just">
                        <a:spcAft>
                          <a:spcPts val="0"/>
                        </a:spcAft>
                      </a:pPr>
                      <a:r>
                        <a:rPr lang="es-AR" sz="2400" dirty="0">
                          <a:effectLst/>
                        </a:rPr>
                        <a:t>En porcentaje de hogares. Año: 2019.</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0"/>
                  </a:ext>
                </a:extLst>
              </a:tr>
              <a:tr h="610555">
                <a:tc>
                  <a:txBody>
                    <a:bodyPr/>
                    <a:lstStyle/>
                    <a:p>
                      <a:endParaRPr lang="es-AR" sz="2400" dirty="0">
                        <a:effectLst/>
                        <a:latin typeface="Cambria" panose="02040503050406030204" pitchFamily="18" charset="0"/>
                      </a:endParaRPr>
                    </a:p>
                  </a:txBody>
                  <a:tcPr marL="44450" marR="44450" marT="0" marB="0" anchor="b"/>
                </a:tc>
                <a:tc>
                  <a:txBody>
                    <a:bodyPr/>
                    <a:lstStyle/>
                    <a:p>
                      <a:pPr algn="ctr">
                        <a:spcAft>
                          <a:spcPts val="0"/>
                        </a:spcAft>
                      </a:pPr>
                      <a:r>
                        <a:rPr lang="es-AR" sz="2400" dirty="0">
                          <a:effectLst/>
                        </a:rPr>
                        <a:t>Medio Profesional</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Medio No Profesional</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Obrero Integrado</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Trabajador Marginal</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Total</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1"/>
                  </a:ext>
                </a:extLst>
              </a:tr>
              <a:tr h="358879">
                <a:tc>
                  <a:txBody>
                    <a:bodyPr/>
                    <a:lstStyle/>
                    <a:p>
                      <a:pPr>
                        <a:spcAft>
                          <a:spcPts val="0"/>
                        </a:spcAft>
                      </a:pPr>
                      <a:r>
                        <a:rPr lang="es-AR" sz="2400" dirty="0">
                          <a:effectLst/>
                        </a:rPr>
                        <a:t>Tasa de indigencia (1)</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b"/>
                </a:tc>
                <a:tc>
                  <a:txBody>
                    <a:bodyPr/>
                    <a:lstStyle/>
                    <a:p>
                      <a:pPr algn="ctr">
                        <a:spcAft>
                          <a:spcPts val="0"/>
                        </a:spcAft>
                      </a:pPr>
                      <a:r>
                        <a:rPr lang="es-AR" sz="2400" dirty="0">
                          <a:effectLst/>
                        </a:rPr>
                        <a:t>0,2</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1,4</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6,6</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18,1</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6,5</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2"/>
                  </a:ext>
                </a:extLst>
              </a:tr>
              <a:tr h="382804">
                <a:tc>
                  <a:txBody>
                    <a:bodyPr/>
                    <a:lstStyle/>
                    <a:p>
                      <a:pPr>
                        <a:spcAft>
                          <a:spcPts val="0"/>
                        </a:spcAft>
                      </a:pPr>
                      <a:r>
                        <a:rPr lang="es-AR" sz="2400">
                          <a:effectLst/>
                        </a:rPr>
                        <a:t>Tasa de pobreza (2)</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b"/>
                </a:tc>
                <a:tc>
                  <a:txBody>
                    <a:bodyPr/>
                    <a:lstStyle/>
                    <a:p>
                      <a:pPr algn="ctr">
                        <a:spcAft>
                          <a:spcPts val="0"/>
                        </a:spcAft>
                      </a:pPr>
                      <a:r>
                        <a:rPr lang="es-AR" sz="2400">
                          <a:effectLst/>
                        </a:rPr>
                        <a:t>0,6</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13,1</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44,3</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56,8</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32,1</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3"/>
                  </a:ext>
                </a:extLst>
              </a:tr>
              <a:tr h="382804">
                <a:tc>
                  <a:txBody>
                    <a:bodyPr/>
                    <a:lstStyle/>
                    <a:p>
                      <a:pPr>
                        <a:spcAft>
                          <a:spcPts val="0"/>
                        </a:spcAft>
                      </a:pPr>
                      <a:r>
                        <a:rPr lang="es-AR" sz="2400">
                          <a:effectLst/>
                        </a:rPr>
                        <a:t>Pobreza subjetiva (3)</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b"/>
                </a:tc>
                <a:tc>
                  <a:txBody>
                    <a:bodyPr/>
                    <a:lstStyle/>
                    <a:p>
                      <a:pPr algn="ctr">
                        <a:spcAft>
                          <a:spcPts val="0"/>
                        </a:spcAft>
                      </a:pPr>
                      <a:r>
                        <a:rPr lang="es-AR" sz="2400">
                          <a:effectLst/>
                        </a:rPr>
                        <a:t>13,7</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39,2</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63,3</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75,8</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52,3</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4"/>
                  </a:ext>
                </a:extLst>
              </a:tr>
              <a:tr h="382804">
                <a:tc>
                  <a:txBody>
                    <a:bodyPr/>
                    <a:lstStyle/>
                    <a:p>
                      <a:pPr>
                        <a:spcAft>
                          <a:spcPts val="0"/>
                        </a:spcAft>
                      </a:pPr>
                      <a:r>
                        <a:rPr lang="es-AR" sz="2400">
                          <a:effectLst/>
                        </a:rPr>
                        <a:t>Total</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b"/>
                </a:tc>
                <a:tc>
                  <a:txBody>
                    <a:bodyPr/>
                    <a:lstStyle/>
                    <a:p>
                      <a:pPr algn="ctr">
                        <a:spcAft>
                          <a:spcPts val="0"/>
                        </a:spcAft>
                      </a:pPr>
                      <a:r>
                        <a:rPr lang="es-AR" sz="2400">
                          <a:effectLst/>
                        </a:rPr>
                        <a:t>13,3</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28,2</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39,4</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19,2</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100</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5"/>
                  </a:ext>
                </a:extLst>
              </a:tr>
              <a:tr h="358879">
                <a:tc gridSpan="6">
                  <a:txBody>
                    <a:bodyPr/>
                    <a:lstStyle/>
                    <a:p>
                      <a:pPr>
                        <a:spcAft>
                          <a:spcPts val="0"/>
                        </a:spcAft>
                      </a:pPr>
                      <a:r>
                        <a:rPr lang="es-AR" sz="2400" dirty="0">
                          <a:effectLst/>
                        </a:rPr>
                        <a:t>FUENTE: Observatorio de la Deuda Social Argentina, UCA. </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6"/>
                  </a:ext>
                </a:extLst>
              </a:tr>
            </a:tbl>
          </a:graphicData>
        </a:graphic>
      </p:graphicFrame>
      <p:sp>
        <p:nvSpPr>
          <p:cNvPr id="7" name="Rectángulo 6"/>
          <p:cNvSpPr/>
          <p:nvPr/>
        </p:nvSpPr>
        <p:spPr>
          <a:xfrm>
            <a:off x="262952" y="4657068"/>
            <a:ext cx="11666094" cy="2031325"/>
          </a:xfrm>
          <a:prstGeom prst="rect">
            <a:avLst/>
          </a:prstGeom>
        </p:spPr>
        <p:txBody>
          <a:bodyPr wrap="square">
            <a:spAutoFit/>
          </a:bodyPr>
          <a:lstStyle/>
          <a:p>
            <a:pPr algn="just">
              <a:spcAft>
                <a:spcPts val="0"/>
              </a:spcAft>
            </a:pPr>
            <a:r>
              <a:rPr lang="es-ES_tradnl" dirty="0">
                <a:effectLst/>
                <a:ea typeface="MS Mincho"/>
                <a:cs typeface="Times New Roman" panose="02020603050405020304" pitchFamily="18" charset="0"/>
              </a:rPr>
              <a:t>(1) Se considera indigentes a aquellos hogares cuyos ingresos no les permiten adquirir el valor de la Canasta Básica Alimentaria (CBA). La misma incorpora una serie de productos requeridos para la cobertura de un umbral mínimo de necesidades alimenticias (energéticas y proteicas). </a:t>
            </a:r>
            <a:endParaRPr lang="es-AR" sz="3200" dirty="0">
              <a:effectLst/>
              <a:ea typeface="MS Mincho"/>
              <a:cs typeface="Times New Roman" panose="02020603050405020304" pitchFamily="18" charset="0"/>
            </a:endParaRPr>
          </a:p>
          <a:p>
            <a:pPr algn="just">
              <a:spcAft>
                <a:spcPts val="0"/>
              </a:spcAft>
            </a:pPr>
            <a:r>
              <a:rPr lang="es-ES_tradnl" dirty="0">
                <a:effectLst/>
                <a:ea typeface="MS Mincho"/>
                <a:cs typeface="Times New Roman" panose="02020603050405020304" pitchFamily="18" charset="0"/>
              </a:rPr>
              <a:t>(2) Se considera pobres a aquellos hogares cuyos ingresos se encuentran por debajo del umbral del ingreso monetario necesario para adquirir en el mercado el valor de una canasta de bienes y servicios (Canasta Básica Total o CBT).</a:t>
            </a:r>
            <a:endParaRPr lang="es-AR" sz="3200" dirty="0">
              <a:effectLst/>
              <a:ea typeface="MS Mincho"/>
              <a:cs typeface="Times New Roman" panose="02020603050405020304" pitchFamily="18" charset="0"/>
            </a:endParaRPr>
          </a:p>
          <a:p>
            <a:pPr algn="just">
              <a:spcAft>
                <a:spcPts val="0"/>
              </a:spcAft>
            </a:pPr>
            <a:r>
              <a:rPr lang="es-ES_tradnl" dirty="0">
                <a:effectLst/>
                <a:ea typeface="MS Mincho"/>
                <a:cs typeface="Times New Roman" panose="02020603050405020304" pitchFamily="18" charset="0"/>
              </a:rPr>
              <a:t>(3) Porcentaje de hogares que se auto perciben con ingresos mensuales insuficientes para satisfacer su demanda de bienes y servicios regulares.</a:t>
            </a:r>
            <a:endParaRPr lang="es-AR" sz="3200" dirty="0">
              <a:effectLst/>
              <a:ea typeface="MS Mincho"/>
              <a:cs typeface="Times New Roman" panose="02020603050405020304" pitchFamily="18" charset="0"/>
            </a:endParaRPr>
          </a:p>
        </p:txBody>
      </p:sp>
    </p:spTree>
    <p:extLst>
      <p:ext uri="{BB962C8B-B14F-4D97-AF65-F5344CB8AC3E}">
        <p14:creationId xmlns:p14="http://schemas.microsoft.com/office/powerpoint/2010/main" val="3731791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3825" y="339213"/>
            <a:ext cx="11264349" cy="6179573"/>
          </a:xfrm>
          <a:ln>
            <a:noFill/>
          </a:ln>
        </p:spPr>
        <p:txBody>
          <a:bodyPr>
            <a:noAutofit/>
          </a:bodyPr>
          <a:lstStyle/>
          <a:p>
            <a:pPr marL="0" indent="0" algn="just">
              <a:lnSpc>
                <a:spcPct val="100000"/>
              </a:lnSpc>
              <a:spcBef>
                <a:spcPts val="1200"/>
              </a:spcBef>
              <a:buNone/>
            </a:pPr>
            <a:r>
              <a:rPr lang="es-MX" sz="2500" b="1" dirty="0">
                <a:solidFill>
                  <a:schemeClr val="accent1">
                    <a:lumMod val="50000"/>
                  </a:schemeClr>
                </a:solidFill>
                <a:latin typeface="Calibri" panose="020F0502020204030204" pitchFamily="34" charset="0"/>
                <a:cs typeface="Calibri" panose="020F0502020204030204" pitchFamily="34" charset="0"/>
              </a:rPr>
              <a:t>CAPACIDADES ECONÓMICAS AGRAVADAS EN LOS HOGARES MÁS VULNERABLES</a:t>
            </a:r>
          </a:p>
          <a:p>
            <a:pPr marL="0" indent="0" algn="just">
              <a:lnSpc>
                <a:spcPct val="100000"/>
              </a:lnSpc>
              <a:spcBef>
                <a:spcPts val="1200"/>
              </a:spcBef>
              <a:buNone/>
            </a:pPr>
            <a:r>
              <a:rPr lang="es-MX" sz="2500" b="1" dirty="0">
                <a:solidFill>
                  <a:schemeClr val="accent1">
                    <a:lumMod val="50000"/>
                  </a:schemeClr>
                </a:solidFill>
                <a:latin typeface="Calibri" panose="020F0502020204030204" pitchFamily="34" charset="0"/>
                <a:cs typeface="Calibri" panose="020F0502020204030204" pitchFamily="34" charset="0"/>
              </a:rPr>
              <a:t> </a:t>
            </a:r>
          </a:p>
          <a:p>
            <a:pPr marL="0" indent="0" algn="just">
              <a:lnSpc>
                <a:spcPct val="100000"/>
              </a:lnSpc>
              <a:spcBef>
                <a:spcPts val="1200"/>
              </a:spcBef>
              <a:buNone/>
            </a:pPr>
            <a:endParaRPr lang="es-AR" sz="24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graphicFrame>
        <p:nvGraphicFramePr>
          <p:cNvPr id="2" name="Tabla 1"/>
          <p:cNvGraphicFramePr>
            <a:graphicFrameLocks noGrp="1"/>
          </p:cNvGraphicFramePr>
          <p:nvPr>
            <p:extLst>
              <p:ext uri="{D42A27DB-BD31-4B8C-83A1-F6EECF244321}">
                <p14:modId xmlns:p14="http://schemas.microsoft.com/office/powerpoint/2010/main" val="4114581496"/>
              </p:ext>
            </p:extLst>
          </p:nvPr>
        </p:nvGraphicFramePr>
        <p:xfrm>
          <a:off x="463825" y="848887"/>
          <a:ext cx="11264348" cy="3562410"/>
        </p:xfrm>
        <a:graphic>
          <a:graphicData uri="http://schemas.openxmlformats.org/drawingml/2006/table">
            <a:tbl>
              <a:tblPr firstRow="1" firstCol="1" bandRow="1">
                <a:tableStyleId>{5C22544A-7EE6-4342-B048-85BDC9FD1C3A}</a:tableStyleId>
              </a:tblPr>
              <a:tblGrid>
                <a:gridCol w="3742415">
                  <a:extLst>
                    <a:ext uri="{9D8B030D-6E8A-4147-A177-3AD203B41FA5}">
                      <a16:colId xmlns:a16="http://schemas.microsoft.com/office/drawing/2014/main" val="20000"/>
                    </a:ext>
                  </a:extLst>
                </a:gridCol>
                <a:gridCol w="1856935">
                  <a:extLst>
                    <a:ext uri="{9D8B030D-6E8A-4147-A177-3AD203B41FA5}">
                      <a16:colId xmlns:a16="http://schemas.microsoft.com/office/drawing/2014/main" val="20001"/>
                    </a:ext>
                  </a:extLst>
                </a:gridCol>
                <a:gridCol w="1477108">
                  <a:extLst>
                    <a:ext uri="{9D8B030D-6E8A-4147-A177-3AD203B41FA5}">
                      <a16:colId xmlns:a16="http://schemas.microsoft.com/office/drawing/2014/main" val="20002"/>
                    </a:ext>
                  </a:extLst>
                </a:gridCol>
                <a:gridCol w="1434905">
                  <a:extLst>
                    <a:ext uri="{9D8B030D-6E8A-4147-A177-3AD203B41FA5}">
                      <a16:colId xmlns:a16="http://schemas.microsoft.com/office/drawing/2014/main" val="20003"/>
                    </a:ext>
                  </a:extLst>
                </a:gridCol>
                <a:gridCol w="1589649">
                  <a:extLst>
                    <a:ext uri="{9D8B030D-6E8A-4147-A177-3AD203B41FA5}">
                      <a16:colId xmlns:a16="http://schemas.microsoft.com/office/drawing/2014/main" val="20004"/>
                    </a:ext>
                  </a:extLst>
                </a:gridCol>
                <a:gridCol w="1163336">
                  <a:extLst>
                    <a:ext uri="{9D8B030D-6E8A-4147-A177-3AD203B41FA5}">
                      <a16:colId xmlns:a16="http://schemas.microsoft.com/office/drawing/2014/main" val="20005"/>
                    </a:ext>
                  </a:extLst>
                </a:gridCol>
              </a:tblGrid>
              <a:tr h="973550">
                <a:tc gridSpan="6">
                  <a:txBody>
                    <a:bodyPr/>
                    <a:lstStyle/>
                    <a:p>
                      <a:pPr algn="just">
                        <a:spcAft>
                          <a:spcPts val="0"/>
                        </a:spcAft>
                      </a:pPr>
                      <a:r>
                        <a:rPr lang="es-AR" sz="2400" dirty="0">
                          <a:effectLst/>
                        </a:rPr>
                        <a:t>INDICADORES DE PRIVACIONES DE CONSUMO SEGÚN EL ESTRATO SOCIO-OCUPACIONAL DEL HOGAR. </a:t>
                      </a:r>
                    </a:p>
                    <a:p>
                      <a:pPr algn="just">
                        <a:spcAft>
                          <a:spcPts val="0"/>
                        </a:spcAft>
                      </a:pPr>
                      <a:r>
                        <a:rPr lang="es-AR" sz="2400" dirty="0">
                          <a:effectLst/>
                        </a:rPr>
                        <a:t>En porcentaje de población. Año: 2019.</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0"/>
                  </a:ext>
                </a:extLst>
              </a:tr>
              <a:tr h="633702">
                <a:tc>
                  <a:txBody>
                    <a:bodyPr/>
                    <a:lstStyle/>
                    <a:p>
                      <a:endParaRPr lang="es-AR" sz="2400" dirty="0">
                        <a:effectLst/>
                        <a:latin typeface="Cambria" panose="02040503050406030204" pitchFamily="18" charset="0"/>
                      </a:endParaRPr>
                    </a:p>
                  </a:txBody>
                  <a:tcPr marL="44450" marR="44450" marT="0" marB="0" anchor="b"/>
                </a:tc>
                <a:tc>
                  <a:txBody>
                    <a:bodyPr/>
                    <a:lstStyle/>
                    <a:p>
                      <a:pPr algn="ctr">
                        <a:spcAft>
                          <a:spcPts val="0"/>
                        </a:spcAft>
                      </a:pPr>
                      <a:r>
                        <a:rPr lang="es-AR" sz="2400" dirty="0">
                          <a:effectLst/>
                        </a:rPr>
                        <a:t>Medio Profesional</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Medio No Profesional</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Obrero Integrado</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Trabajador Marginal</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Total</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1"/>
                  </a:ext>
                </a:extLst>
              </a:tr>
              <a:tr h="419421">
                <a:tc>
                  <a:txBody>
                    <a:bodyPr/>
                    <a:lstStyle/>
                    <a:p>
                      <a:pPr>
                        <a:spcAft>
                          <a:spcPts val="0"/>
                        </a:spcAft>
                      </a:pPr>
                      <a:r>
                        <a:rPr lang="es-AR" sz="2400" dirty="0">
                          <a:effectLst/>
                        </a:rPr>
                        <a:t>Tasa de indigencia (1)</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b"/>
                </a:tc>
                <a:tc>
                  <a:txBody>
                    <a:bodyPr/>
                    <a:lstStyle/>
                    <a:p>
                      <a:pPr algn="ctr">
                        <a:spcAft>
                          <a:spcPts val="0"/>
                        </a:spcAft>
                      </a:pPr>
                      <a:r>
                        <a:rPr lang="es-AR" sz="2400" dirty="0">
                          <a:effectLst/>
                        </a:rPr>
                        <a:t>0,2</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1,1</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8,5</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22,1</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8,9</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2"/>
                  </a:ext>
                </a:extLst>
              </a:tr>
              <a:tr h="447384">
                <a:tc>
                  <a:txBody>
                    <a:bodyPr/>
                    <a:lstStyle/>
                    <a:p>
                      <a:pPr>
                        <a:spcAft>
                          <a:spcPts val="0"/>
                        </a:spcAft>
                      </a:pPr>
                      <a:r>
                        <a:rPr lang="es-AR" sz="2400">
                          <a:effectLst/>
                        </a:rPr>
                        <a:t>Tasa de pobreza (2)</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b"/>
                </a:tc>
                <a:tc>
                  <a:txBody>
                    <a:bodyPr/>
                    <a:lstStyle/>
                    <a:p>
                      <a:pPr algn="ctr">
                        <a:spcAft>
                          <a:spcPts val="0"/>
                        </a:spcAft>
                      </a:pPr>
                      <a:r>
                        <a:rPr lang="es-AR" sz="2400">
                          <a:effectLst/>
                        </a:rPr>
                        <a:t>0,9</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14,2</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51,8</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66,4</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40,8</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3"/>
                  </a:ext>
                </a:extLst>
              </a:tr>
              <a:tr h="447384">
                <a:tc>
                  <a:txBody>
                    <a:bodyPr/>
                    <a:lstStyle/>
                    <a:p>
                      <a:pPr>
                        <a:spcAft>
                          <a:spcPts val="0"/>
                        </a:spcAft>
                      </a:pPr>
                      <a:r>
                        <a:rPr lang="es-AR" sz="2400">
                          <a:effectLst/>
                        </a:rPr>
                        <a:t>Total</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b"/>
                </a:tc>
                <a:tc>
                  <a:txBody>
                    <a:bodyPr/>
                    <a:lstStyle/>
                    <a:p>
                      <a:pPr algn="ctr">
                        <a:spcAft>
                          <a:spcPts val="0"/>
                        </a:spcAft>
                      </a:pPr>
                      <a:r>
                        <a:rPr lang="es-AR" sz="2400">
                          <a:effectLst/>
                        </a:rPr>
                        <a:t>9,9</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24,3</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44,3</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21,6</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100</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4"/>
                  </a:ext>
                </a:extLst>
              </a:tr>
              <a:tr h="419421">
                <a:tc gridSpan="6">
                  <a:txBody>
                    <a:bodyPr/>
                    <a:lstStyle/>
                    <a:p>
                      <a:pPr>
                        <a:spcAft>
                          <a:spcPts val="0"/>
                        </a:spcAft>
                      </a:pPr>
                      <a:r>
                        <a:rPr lang="es-AR" sz="2400" dirty="0">
                          <a:effectLst/>
                        </a:rPr>
                        <a:t>FUENTE: Observatorio de la Deuda Social Argentina, UCA. </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5"/>
                  </a:ext>
                </a:extLst>
              </a:tr>
            </a:tbl>
          </a:graphicData>
        </a:graphic>
      </p:graphicFrame>
      <p:sp>
        <p:nvSpPr>
          <p:cNvPr id="5" name="Rectángulo 4"/>
          <p:cNvSpPr/>
          <p:nvPr/>
        </p:nvSpPr>
        <p:spPr>
          <a:xfrm>
            <a:off x="463825" y="4764460"/>
            <a:ext cx="11264349" cy="1477328"/>
          </a:xfrm>
          <a:prstGeom prst="rect">
            <a:avLst/>
          </a:prstGeom>
        </p:spPr>
        <p:txBody>
          <a:bodyPr wrap="square">
            <a:spAutoFit/>
          </a:bodyPr>
          <a:lstStyle/>
          <a:p>
            <a:pPr algn="just">
              <a:spcAft>
                <a:spcPts val="0"/>
              </a:spcAft>
            </a:pPr>
            <a:r>
              <a:rPr lang="es-ES_tradnl" dirty="0">
                <a:effectLst/>
                <a:ea typeface="MS Mincho"/>
                <a:cs typeface="Times New Roman" panose="02020603050405020304" pitchFamily="18" charset="0"/>
              </a:rPr>
              <a:t>(1) Se considera indigentes a aquellos hogares cuyos ingresos no les permiten adquirir el valor de la Canasta Básica Alimentaria (CBA). La misma incorpora una serie de productos requeridos para la cobertura de un umbral mínimo de necesidades alimenticias (energéticas y proteicas). </a:t>
            </a:r>
            <a:endParaRPr lang="es-AR" sz="3200" dirty="0">
              <a:effectLst/>
              <a:ea typeface="MS Mincho"/>
              <a:cs typeface="Times New Roman" panose="02020603050405020304" pitchFamily="18" charset="0"/>
            </a:endParaRPr>
          </a:p>
          <a:p>
            <a:pPr algn="just">
              <a:spcAft>
                <a:spcPts val="0"/>
              </a:spcAft>
            </a:pPr>
            <a:r>
              <a:rPr lang="es-ES_tradnl" dirty="0">
                <a:effectLst/>
                <a:ea typeface="MS Mincho"/>
                <a:cs typeface="Times New Roman" panose="02020603050405020304" pitchFamily="18" charset="0"/>
              </a:rPr>
              <a:t>(2) Se considera pobres a aquellos hogares cuyos ingresos se encuentran por debajo del umbral del ingreso monetario necesario para adquirir en el mercado el valor de una canasta de bienes y servicios (Canasta Básica Total o CBT).</a:t>
            </a:r>
            <a:endParaRPr lang="es-AR" sz="3200" dirty="0">
              <a:effectLst/>
              <a:ea typeface="MS Mincho"/>
              <a:cs typeface="Times New Roman" panose="02020603050405020304" pitchFamily="18" charset="0"/>
            </a:endParaRPr>
          </a:p>
        </p:txBody>
      </p:sp>
    </p:spTree>
    <p:extLst>
      <p:ext uri="{BB962C8B-B14F-4D97-AF65-F5344CB8AC3E}">
        <p14:creationId xmlns:p14="http://schemas.microsoft.com/office/powerpoint/2010/main" val="1355146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0457" y="240739"/>
            <a:ext cx="11264349" cy="6179573"/>
          </a:xfrm>
          <a:ln>
            <a:noFill/>
          </a:ln>
        </p:spPr>
        <p:txBody>
          <a:bodyPr>
            <a:noAutofit/>
          </a:bodyPr>
          <a:lstStyle/>
          <a:p>
            <a:pPr marL="0" indent="0" algn="just">
              <a:lnSpc>
                <a:spcPct val="100000"/>
              </a:lnSpc>
              <a:spcBef>
                <a:spcPts val="1200"/>
              </a:spcBef>
              <a:buNone/>
            </a:pPr>
            <a:r>
              <a:rPr lang="es-MX" sz="2500" b="1" dirty="0">
                <a:solidFill>
                  <a:schemeClr val="accent1">
                    <a:lumMod val="50000"/>
                  </a:schemeClr>
                </a:solidFill>
                <a:latin typeface="Calibri" panose="020F0502020204030204" pitchFamily="34" charset="0"/>
                <a:cs typeface="Calibri" panose="020F0502020204030204" pitchFamily="34" charset="0"/>
              </a:rPr>
              <a:t>INEQUIDAD EN LAS CONDICIONES DE VIDA DE LOS HOGARES EN EL CONTEXTO DEL AISLAMIENTO SOCIAL OBLIGATORIO </a:t>
            </a:r>
          </a:p>
          <a:p>
            <a:pPr marL="0" indent="0" algn="just">
              <a:lnSpc>
                <a:spcPct val="100000"/>
              </a:lnSpc>
              <a:spcBef>
                <a:spcPts val="1200"/>
              </a:spcBef>
              <a:buNone/>
            </a:pPr>
            <a:endParaRPr lang="es-AR" sz="24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4252793115"/>
              </p:ext>
            </p:extLst>
          </p:nvPr>
        </p:nvGraphicFramePr>
        <p:xfrm>
          <a:off x="530457" y="1106401"/>
          <a:ext cx="11397617" cy="5645297"/>
        </p:xfrm>
        <a:graphic>
          <a:graphicData uri="http://schemas.openxmlformats.org/drawingml/2006/table">
            <a:tbl>
              <a:tblPr firstRow="1" firstCol="1" bandRow="1">
                <a:tableStyleId>{5C22544A-7EE6-4342-B048-85BDC9FD1C3A}</a:tableStyleId>
              </a:tblPr>
              <a:tblGrid>
                <a:gridCol w="4407303">
                  <a:extLst>
                    <a:ext uri="{9D8B030D-6E8A-4147-A177-3AD203B41FA5}">
                      <a16:colId xmlns:a16="http://schemas.microsoft.com/office/drawing/2014/main" val="20000"/>
                    </a:ext>
                  </a:extLst>
                </a:gridCol>
                <a:gridCol w="1434905">
                  <a:extLst>
                    <a:ext uri="{9D8B030D-6E8A-4147-A177-3AD203B41FA5}">
                      <a16:colId xmlns:a16="http://schemas.microsoft.com/office/drawing/2014/main" val="20001"/>
                    </a:ext>
                  </a:extLst>
                </a:gridCol>
                <a:gridCol w="1575581">
                  <a:extLst>
                    <a:ext uri="{9D8B030D-6E8A-4147-A177-3AD203B41FA5}">
                      <a16:colId xmlns:a16="http://schemas.microsoft.com/office/drawing/2014/main" val="20002"/>
                    </a:ext>
                  </a:extLst>
                </a:gridCol>
                <a:gridCol w="1378634">
                  <a:extLst>
                    <a:ext uri="{9D8B030D-6E8A-4147-A177-3AD203B41FA5}">
                      <a16:colId xmlns:a16="http://schemas.microsoft.com/office/drawing/2014/main" val="20003"/>
                    </a:ext>
                  </a:extLst>
                </a:gridCol>
                <a:gridCol w="1434905">
                  <a:extLst>
                    <a:ext uri="{9D8B030D-6E8A-4147-A177-3AD203B41FA5}">
                      <a16:colId xmlns:a16="http://schemas.microsoft.com/office/drawing/2014/main" val="20004"/>
                    </a:ext>
                  </a:extLst>
                </a:gridCol>
                <a:gridCol w="1166289">
                  <a:extLst>
                    <a:ext uri="{9D8B030D-6E8A-4147-A177-3AD203B41FA5}">
                      <a16:colId xmlns:a16="http://schemas.microsoft.com/office/drawing/2014/main" val="20005"/>
                    </a:ext>
                  </a:extLst>
                </a:gridCol>
              </a:tblGrid>
              <a:tr h="667388">
                <a:tc gridSpan="6">
                  <a:txBody>
                    <a:bodyPr/>
                    <a:lstStyle/>
                    <a:p>
                      <a:pPr algn="just">
                        <a:spcAft>
                          <a:spcPts val="0"/>
                        </a:spcAft>
                      </a:pPr>
                      <a:r>
                        <a:rPr lang="es-AR" sz="2000" dirty="0">
                          <a:effectLst/>
                        </a:rPr>
                        <a:t>INDICADORES DE DÉFICIT EN EL ESPACIO DEL HÁBITAT, SALUD Y ACCESO A LA INFORMACIÓN SEGÚN EL ESTRATO SOCIO-OCUPACIONAL DEL HOGAR. </a:t>
                      </a:r>
                    </a:p>
                    <a:p>
                      <a:pPr algn="just">
                        <a:spcAft>
                          <a:spcPts val="0"/>
                        </a:spcAft>
                      </a:pPr>
                      <a:r>
                        <a:rPr lang="es-AR" sz="2000" dirty="0">
                          <a:effectLst/>
                        </a:rPr>
                        <a:t>En porcentaje de hogares urbanos. Año: 2019.</a:t>
                      </a:r>
                      <a:endParaRPr lang="es-AR" sz="2000" dirty="0">
                        <a:effectLst/>
                        <a:latin typeface="Cambria" panose="02040503050406030204" pitchFamily="18" charset="0"/>
                        <a:ea typeface="MS Mincho"/>
                        <a:cs typeface="Times New Roman" panose="02020603050405020304" pitchFamily="18" charset="0"/>
                      </a:endParaRPr>
                    </a:p>
                  </a:txBody>
                  <a:tcPr marL="44450" marR="44450" marT="0"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0"/>
                  </a:ext>
                </a:extLst>
              </a:tr>
              <a:tr h="444925">
                <a:tc>
                  <a:txBody>
                    <a:bodyPr/>
                    <a:lstStyle/>
                    <a:p>
                      <a:endParaRPr lang="es-AR" sz="2400" b="1" dirty="0">
                        <a:effectLst/>
                        <a:latin typeface="Cambria" panose="02040503050406030204" pitchFamily="18" charset="0"/>
                      </a:endParaRPr>
                    </a:p>
                  </a:txBody>
                  <a:tcPr marL="44450" marR="44450" marT="0" marB="0" anchor="ctr" anchorCtr="1"/>
                </a:tc>
                <a:tc>
                  <a:txBody>
                    <a:bodyPr/>
                    <a:lstStyle/>
                    <a:p>
                      <a:pPr algn="ctr">
                        <a:spcAft>
                          <a:spcPts val="0"/>
                        </a:spcAft>
                      </a:pPr>
                      <a:r>
                        <a:rPr lang="es-AR" sz="2200" b="1" dirty="0">
                          <a:effectLst/>
                        </a:rPr>
                        <a:t>Medio Profesional</a:t>
                      </a:r>
                      <a:endParaRPr lang="es-AR" sz="22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200" b="1" dirty="0">
                          <a:effectLst/>
                        </a:rPr>
                        <a:t>Medio No Profesional</a:t>
                      </a:r>
                      <a:endParaRPr lang="es-AR" sz="22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200" b="1" dirty="0">
                          <a:effectLst/>
                        </a:rPr>
                        <a:t>Obrero Integrado</a:t>
                      </a:r>
                      <a:endParaRPr lang="es-AR" sz="22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200" b="1" dirty="0">
                          <a:effectLst/>
                        </a:rPr>
                        <a:t>Trabajador Marginal</a:t>
                      </a:r>
                      <a:endParaRPr lang="es-AR" sz="22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200" b="1" dirty="0">
                          <a:effectLst/>
                        </a:rPr>
                        <a:t>Total</a:t>
                      </a:r>
                      <a:endParaRPr lang="es-AR" sz="22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solidFill>
                      <a:srgbClr val="FFC000"/>
                    </a:solidFill>
                  </a:tcPr>
                </a:tc>
                <a:extLst>
                  <a:ext uri="{0D108BD9-81ED-4DB2-BD59-A6C34878D82A}">
                    <a16:rowId xmlns:a16="http://schemas.microsoft.com/office/drawing/2014/main" val="10001"/>
                  </a:ext>
                </a:extLst>
              </a:tr>
              <a:tr h="455850">
                <a:tc>
                  <a:txBody>
                    <a:bodyPr/>
                    <a:lstStyle/>
                    <a:p>
                      <a:pPr algn="l">
                        <a:spcAft>
                          <a:spcPts val="0"/>
                        </a:spcAft>
                      </a:pPr>
                      <a:r>
                        <a:rPr lang="es-AR" sz="2100" dirty="0">
                          <a:effectLst/>
                        </a:rPr>
                        <a:t>Sin conexión a red de agua corriente(1)</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tc>
                <a:tc>
                  <a:txBody>
                    <a:bodyPr/>
                    <a:lstStyle/>
                    <a:p>
                      <a:pPr algn="ctr">
                        <a:spcAft>
                          <a:spcPts val="0"/>
                        </a:spcAft>
                      </a:pPr>
                      <a:r>
                        <a:rPr lang="es-AR" sz="2300" dirty="0">
                          <a:effectLst/>
                        </a:rPr>
                        <a:t>1,4</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7,7</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a:effectLst/>
                        </a:rPr>
                        <a:t>12,4</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a:effectLst/>
                        </a:rPr>
                        <a:t>16,9</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b="1" dirty="0">
                          <a:effectLst/>
                        </a:rPr>
                        <a:t>10,5</a:t>
                      </a:r>
                      <a:endParaRPr lang="es-AR" sz="23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solidFill>
                      <a:srgbClr val="FFC000"/>
                    </a:solidFill>
                  </a:tcPr>
                </a:tc>
                <a:extLst>
                  <a:ext uri="{0D108BD9-81ED-4DB2-BD59-A6C34878D82A}">
                    <a16:rowId xmlns:a16="http://schemas.microsoft.com/office/drawing/2014/main" val="10002"/>
                  </a:ext>
                </a:extLst>
              </a:tr>
              <a:tr h="443945">
                <a:tc>
                  <a:txBody>
                    <a:bodyPr/>
                    <a:lstStyle/>
                    <a:p>
                      <a:pPr algn="l">
                        <a:spcAft>
                          <a:spcPts val="0"/>
                        </a:spcAft>
                      </a:pPr>
                      <a:r>
                        <a:rPr lang="es-AR" sz="2100" dirty="0">
                          <a:effectLst/>
                        </a:rPr>
                        <a:t>Sin conexión a red cloacal (2)</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tc>
                <a:tc>
                  <a:txBody>
                    <a:bodyPr/>
                    <a:lstStyle/>
                    <a:p>
                      <a:pPr algn="ctr">
                        <a:spcAft>
                          <a:spcPts val="0"/>
                        </a:spcAft>
                      </a:pPr>
                      <a:r>
                        <a:rPr lang="es-AR" sz="2300" dirty="0">
                          <a:effectLst/>
                        </a:rPr>
                        <a:t>4,0</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21,0</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35,8</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42,1</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b="1" dirty="0">
                          <a:effectLst/>
                        </a:rPr>
                        <a:t>28,6</a:t>
                      </a:r>
                      <a:endParaRPr lang="es-AR" sz="23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solidFill>
                      <a:srgbClr val="FFC000"/>
                    </a:solidFill>
                  </a:tcPr>
                </a:tc>
                <a:extLst>
                  <a:ext uri="{0D108BD9-81ED-4DB2-BD59-A6C34878D82A}">
                    <a16:rowId xmlns:a16="http://schemas.microsoft.com/office/drawing/2014/main" val="10003"/>
                  </a:ext>
                </a:extLst>
              </a:tr>
              <a:tr h="370451">
                <a:tc>
                  <a:txBody>
                    <a:bodyPr/>
                    <a:lstStyle/>
                    <a:p>
                      <a:pPr algn="l">
                        <a:spcAft>
                          <a:spcPts val="0"/>
                        </a:spcAft>
                      </a:pPr>
                      <a:r>
                        <a:rPr lang="es-AR" sz="2100" dirty="0">
                          <a:effectLst/>
                        </a:rPr>
                        <a:t>Sin acceso a TICS en el hogar (3)</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tc>
                <a:tc>
                  <a:txBody>
                    <a:bodyPr/>
                    <a:lstStyle/>
                    <a:p>
                      <a:pPr algn="ctr">
                        <a:spcAft>
                          <a:spcPts val="0"/>
                        </a:spcAft>
                      </a:pPr>
                      <a:r>
                        <a:rPr lang="es-AR" sz="2300">
                          <a:effectLst/>
                        </a:rPr>
                        <a:t>0,7</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8,2</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16,3</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23,3</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b="1" dirty="0">
                          <a:effectLst/>
                        </a:rPr>
                        <a:t>13,3</a:t>
                      </a:r>
                      <a:endParaRPr lang="es-AR" sz="23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solidFill>
                      <a:srgbClr val="FFC000"/>
                    </a:solidFill>
                  </a:tcPr>
                </a:tc>
                <a:extLst>
                  <a:ext uri="{0D108BD9-81ED-4DB2-BD59-A6C34878D82A}">
                    <a16:rowId xmlns:a16="http://schemas.microsoft.com/office/drawing/2014/main" val="10004"/>
                  </a:ext>
                </a:extLst>
              </a:tr>
              <a:tr h="403273">
                <a:tc>
                  <a:txBody>
                    <a:bodyPr/>
                    <a:lstStyle/>
                    <a:p>
                      <a:pPr algn="l">
                        <a:spcAft>
                          <a:spcPts val="0"/>
                        </a:spcAft>
                      </a:pPr>
                      <a:r>
                        <a:rPr lang="es-AR" sz="2100" dirty="0">
                          <a:effectLst/>
                        </a:rPr>
                        <a:t>Inseguridad alimentaria severa (4)</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tc>
                <a:tc>
                  <a:txBody>
                    <a:bodyPr/>
                    <a:lstStyle/>
                    <a:p>
                      <a:pPr algn="ctr">
                        <a:spcAft>
                          <a:spcPts val="0"/>
                        </a:spcAft>
                      </a:pPr>
                      <a:r>
                        <a:rPr lang="es-AR" sz="2300">
                          <a:effectLst/>
                        </a:rPr>
                        <a:t>0,9</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a:effectLst/>
                        </a:rPr>
                        <a:t>3,2</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8,3</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16,4</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b="1" dirty="0">
                          <a:effectLst/>
                        </a:rPr>
                        <a:t>7,4</a:t>
                      </a:r>
                      <a:endParaRPr lang="es-AR" sz="23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solidFill>
                      <a:srgbClr val="FFC000"/>
                    </a:solidFill>
                  </a:tcPr>
                </a:tc>
                <a:extLst>
                  <a:ext uri="{0D108BD9-81ED-4DB2-BD59-A6C34878D82A}">
                    <a16:rowId xmlns:a16="http://schemas.microsoft.com/office/drawing/2014/main" val="10005"/>
                  </a:ext>
                </a:extLst>
              </a:tr>
              <a:tr h="407963">
                <a:tc>
                  <a:txBody>
                    <a:bodyPr/>
                    <a:lstStyle/>
                    <a:p>
                      <a:pPr algn="l">
                        <a:spcAft>
                          <a:spcPts val="0"/>
                        </a:spcAft>
                      </a:pPr>
                      <a:r>
                        <a:rPr lang="es-AR" sz="2100" dirty="0">
                          <a:effectLst/>
                        </a:rPr>
                        <a:t>No pudo acceder a atención médica (5)</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tc>
                <a:tc>
                  <a:txBody>
                    <a:bodyPr/>
                    <a:lstStyle/>
                    <a:p>
                      <a:pPr algn="ctr">
                        <a:spcAft>
                          <a:spcPts val="0"/>
                        </a:spcAft>
                      </a:pPr>
                      <a:r>
                        <a:rPr lang="es-AR" sz="2300">
                          <a:effectLst/>
                        </a:rPr>
                        <a:t>1,2</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a:effectLst/>
                        </a:rPr>
                        <a:t>11,5</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25,3</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40,0</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b="1" dirty="0">
                          <a:effectLst/>
                        </a:rPr>
                        <a:t>21,1</a:t>
                      </a:r>
                      <a:endParaRPr lang="es-AR" sz="23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solidFill>
                      <a:srgbClr val="FFC000"/>
                    </a:solidFill>
                  </a:tcPr>
                </a:tc>
                <a:extLst>
                  <a:ext uri="{0D108BD9-81ED-4DB2-BD59-A6C34878D82A}">
                    <a16:rowId xmlns:a16="http://schemas.microsoft.com/office/drawing/2014/main" val="10006"/>
                  </a:ext>
                </a:extLst>
              </a:tr>
              <a:tr h="407963">
                <a:tc>
                  <a:txBody>
                    <a:bodyPr/>
                    <a:lstStyle/>
                    <a:p>
                      <a:pPr algn="l">
                        <a:spcAft>
                          <a:spcPts val="0"/>
                        </a:spcAft>
                      </a:pPr>
                      <a:r>
                        <a:rPr lang="es-AR" sz="2100" dirty="0">
                          <a:effectLst/>
                        </a:rPr>
                        <a:t>No pudo acceder a medicamentos (6)</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tc>
                <a:tc>
                  <a:txBody>
                    <a:bodyPr/>
                    <a:lstStyle/>
                    <a:p>
                      <a:pPr algn="ctr">
                        <a:spcAft>
                          <a:spcPts val="0"/>
                        </a:spcAft>
                      </a:pPr>
                      <a:r>
                        <a:rPr lang="es-AR" sz="2300">
                          <a:effectLst/>
                        </a:rPr>
                        <a:t>0,8</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a:effectLst/>
                        </a:rPr>
                        <a:t>9,2</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23,4</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36,7</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b="1" dirty="0">
                          <a:effectLst/>
                        </a:rPr>
                        <a:t>18,9</a:t>
                      </a:r>
                      <a:endParaRPr lang="es-AR" sz="23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solidFill>
                      <a:srgbClr val="FFC000"/>
                    </a:solidFill>
                  </a:tcPr>
                </a:tc>
                <a:extLst>
                  <a:ext uri="{0D108BD9-81ED-4DB2-BD59-A6C34878D82A}">
                    <a16:rowId xmlns:a16="http://schemas.microsoft.com/office/drawing/2014/main" val="10007"/>
                  </a:ext>
                </a:extLst>
              </a:tr>
              <a:tr h="412652">
                <a:tc>
                  <a:txBody>
                    <a:bodyPr/>
                    <a:lstStyle/>
                    <a:p>
                      <a:pPr algn="l">
                        <a:spcAft>
                          <a:spcPts val="0"/>
                        </a:spcAft>
                      </a:pPr>
                      <a:r>
                        <a:rPr lang="es-AR" sz="2100" dirty="0">
                          <a:effectLst/>
                        </a:rPr>
                        <a:t>Vivienda precaria (7)</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tc>
                <a:tc>
                  <a:txBody>
                    <a:bodyPr/>
                    <a:lstStyle/>
                    <a:p>
                      <a:pPr algn="ctr">
                        <a:spcAft>
                          <a:spcPts val="0"/>
                        </a:spcAft>
                      </a:pPr>
                      <a:r>
                        <a:rPr lang="es-AR" sz="2300">
                          <a:effectLst/>
                        </a:rPr>
                        <a:t>0,5</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a:effectLst/>
                        </a:rPr>
                        <a:t>7,5</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16,0</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30,3</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b="1" dirty="0">
                          <a:effectLst/>
                        </a:rPr>
                        <a:t>14,3</a:t>
                      </a:r>
                      <a:endParaRPr lang="es-AR" sz="23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solidFill>
                      <a:srgbClr val="FFC000"/>
                    </a:solidFill>
                  </a:tcPr>
                </a:tc>
                <a:extLst>
                  <a:ext uri="{0D108BD9-81ED-4DB2-BD59-A6C34878D82A}">
                    <a16:rowId xmlns:a16="http://schemas.microsoft.com/office/drawing/2014/main" val="10008"/>
                  </a:ext>
                </a:extLst>
              </a:tr>
              <a:tr h="476233">
                <a:tc>
                  <a:txBody>
                    <a:bodyPr/>
                    <a:lstStyle/>
                    <a:p>
                      <a:pPr algn="l">
                        <a:spcAft>
                          <a:spcPts val="0"/>
                        </a:spcAft>
                      </a:pPr>
                      <a:r>
                        <a:rPr lang="es-AR" sz="2100" dirty="0">
                          <a:effectLst/>
                        </a:rPr>
                        <a:t>Hacinamiento (8)</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tc>
                <a:tc>
                  <a:txBody>
                    <a:bodyPr/>
                    <a:lstStyle/>
                    <a:p>
                      <a:pPr algn="ctr">
                        <a:spcAft>
                          <a:spcPts val="0"/>
                        </a:spcAft>
                      </a:pPr>
                      <a:r>
                        <a:rPr lang="es-AR" sz="2300">
                          <a:effectLst/>
                        </a:rPr>
                        <a:t>0,5</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a:effectLst/>
                        </a:rPr>
                        <a:t>2,6</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10,4</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14,4</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b="1" dirty="0">
                          <a:effectLst/>
                        </a:rPr>
                        <a:t>7,7</a:t>
                      </a:r>
                      <a:endParaRPr lang="es-AR" sz="23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solidFill>
                      <a:srgbClr val="FFC000"/>
                    </a:solidFill>
                  </a:tcPr>
                </a:tc>
                <a:extLst>
                  <a:ext uri="{0D108BD9-81ED-4DB2-BD59-A6C34878D82A}">
                    <a16:rowId xmlns:a16="http://schemas.microsoft.com/office/drawing/2014/main" val="10009"/>
                  </a:ext>
                </a:extLst>
              </a:tr>
              <a:tr h="377207">
                <a:tc>
                  <a:txBody>
                    <a:bodyPr/>
                    <a:lstStyle/>
                    <a:p>
                      <a:pPr algn="l">
                        <a:spcAft>
                          <a:spcPts val="0"/>
                        </a:spcAft>
                      </a:pPr>
                      <a:r>
                        <a:rPr lang="es-AR" sz="2100" dirty="0">
                          <a:effectLst/>
                        </a:rPr>
                        <a:t>Déficit en el servicio sanitario (9)</a:t>
                      </a:r>
                      <a:endParaRPr lang="es-AR" sz="2100" dirty="0">
                        <a:effectLst/>
                        <a:latin typeface="Cambria" panose="02040503050406030204" pitchFamily="18" charset="0"/>
                        <a:ea typeface="MS Mincho"/>
                        <a:cs typeface="Times New Roman" panose="02020603050405020304" pitchFamily="18" charset="0"/>
                      </a:endParaRPr>
                    </a:p>
                  </a:txBody>
                  <a:tcPr marL="44450" marR="44450" marT="0" marB="0"/>
                </a:tc>
                <a:tc>
                  <a:txBody>
                    <a:bodyPr/>
                    <a:lstStyle/>
                    <a:p>
                      <a:pPr algn="ctr">
                        <a:spcAft>
                          <a:spcPts val="0"/>
                        </a:spcAft>
                      </a:pPr>
                      <a:r>
                        <a:rPr lang="es-AR" sz="2300" dirty="0">
                          <a:effectLst/>
                        </a:rPr>
                        <a:t>0</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a:effectLst/>
                        </a:rPr>
                        <a:t>2,9</a:t>
                      </a:r>
                      <a:endParaRPr lang="es-AR" sz="230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10,9</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dirty="0">
                          <a:effectLst/>
                        </a:rPr>
                        <a:t>19,7</a:t>
                      </a:r>
                      <a:endParaRPr lang="es-AR" sz="2300" dirty="0">
                        <a:effectLst/>
                        <a:latin typeface="Cambria" panose="02040503050406030204" pitchFamily="18" charset="0"/>
                        <a:ea typeface="MS Mincho"/>
                        <a:cs typeface="Times New Roman" panose="02020603050405020304" pitchFamily="18" charset="0"/>
                      </a:endParaRPr>
                    </a:p>
                  </a:txBody>
                  <a:tcPr marL="44450" marR="44450" marT="0" marB="0" anchor="ctr" anchorCtr="1"/>
                </a:tc>
                <a:tc>
                  <a:txBody>
                    <a:bodyPr/>
                    <a:lstStyle/>
                    <a:p>
                      <a:pPr algn="ctr">
                        <a:spcAft>
                          <a:spcPts val="0"/>
                        </a:spcAft>
                      </a:pPr>
                      <a:r>
                        <a:rPr lang="es-AR" sz="2300" b="1" dirty="0">
                          <a:effectLst/>
                        </a:rPr>
                        <a:t>8,9</a:t>
                      </a:r>
                      <a:endParaRPr lang="es-AR" sz="2300" b="1" dirty="0">
                        <a:effectLst/>
                        <a:latin typeface="Cambria" panose="02040503050406030204" pitchFamily="18" charset="0"/>
                        <a:ea typeface="MS Mincho"/>
                        <a:cs typeface="Times New Roman" panose="02020603050405020304" pitchFamily="18" charset="0"/>
                      </a:endParaRPr>
                    </a:p>
                  </a:txBody>
                  <a:tcPr marL="44450" marR="44450" marT="0" marB="0" anchor="ctr" anchorCtr="1">
                    <a:solidFill>
                      <a:srgbClr val="FFC000"/>
                    </a:solidFill>
                  </a:tcPr>
                </a:tc>
                <a:extLst>
                  <a:ext uri="{0D108BD9-81ED-4DB2-BD59-A6C34878D82A}">
                    <a16:rowId xmlns:a16="http://schemas.microsoft.com/office/drawing/2014/main" val="10010"/>
                  </a:ext>
                </a:extLst>
              </a:tr>
              <a:tr h="222463">
                <a:tc gridSpan="6">
                  <a:txBody>
                    <a:bodyPr/>
                    <a:lstStyle/>
                    <a:p>
                      <a:pPr>
                        <a:spcAft>
                          <a:spcPts val="0"/>
                        </a:spcAft>
                      </a:pPr>
                      <a:r>
                        <a:rPr lang="es-AR" sz="2000" dirty="0">
                          <a:effectLst/>
                        </a:rPr>
                        <a:t>FUENTE: Observatorio de la Deuda Social Argentina, UCA. </a:t>
                      </a:r>
                      <a:endParaRPr lang="es-AR" sz="2000" dirty="0">
                        <a:effectLst/>
                        <a:latin typeface="Cambria" panose="02040503050406030204" pitchFamily="18" charset="0"/>
                        <a:ea typeface="MS Mincho"/>
                        <a:cs typeface="Times New Roman" panose="02020603050405020304" pitchFamily="18" charset="0"/>
                      </a:endParaRPr>
                    </a:p>
                  </a:txBody>
                  <a:tcPr marL="44450" marR="44450" marT="0"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704017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3825" y="339213"/>
            <a:ext cx="11264349" cy="6179573"/>
          </a:xfrm>
          <a:ln>
            <a:noFill/>
          </a:ln>
        </p:spPr>
        <p:txBody>
          <a:bodyPr>
            <a:noAutofit/>
          </a:bodyPr>
          <a:lstStyle/>
          <a:p>
            <a:pPr marL="0" indent="0" algn="just">
              <a:lnSpc>
                <a:spcPct val="100000"/>
              </a:lnSpc>
              <a:spcBef>
                <a:spcPts val="1200"/>
              </a:spcBef>
              <a:buNone/>
            </a:pPr>
            <a:r>
              <a:rPr lang="es-MX" sz="2500" b="1" dirty="0">
                <a:solidFill>
                  <a:schemeClr val="accent1">
                    <a:lumMod val="50000"/>
                  </a:schemeClr>
                </a:solidFill>
                <a:latin typeface="Calibri" panose="020F0502020204030204" pitchFamily="34" charset="0"/>
                <a:cs typeface="Calibri" panose="020F0502020204030204" pitchFamily="34" charset="0"/>
              </a:rPr>
              <a:t>INEQUIDAD EN LAS CONDICIONES DE VIDA DE LOS HOGARES EN EL CONTEXTO DEL AISLAMIENTO SOCIAL OBLIGATORIO </a:t>
            </a:r>
          </a:p>
          <a:p>
            <a:pPr marL="0" indent="0" algn="just">
              <a:lnSpc>
                <a:spcPct val="100000"/>
              </a:lnSpc>
              <a:spcBef>
                <a:spcPts val="1200"/>
              </a:spcBef>
              <a:buNone/>
            </a:pPr>
            <a:endParaRPr lang="es-AR" sz="24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sp>
        <p:nvSpPr>
          <p:cNvPr id="2" name="Rectángulo 1"/>
          <p:cNvSpPr/>
          <p:nvPr/>
        </p:nvSpPr>
        <p:spPr>
          <a:xfrm>
            <a:off x="463825" y="1166841"/>
            <a:ext cx="11264349" cy="4524315"/>
          </a:xfrm>
          <a:prstGeom prst="rect">
            <a:avLst/>
          </a:prstGeom>
        </p:spPr>
        <p:txBody>
          <a:bodyPr wrap="square">
            <a:spAutoFit/>
          </a:bodyPr>
          <a:lstStyle/>
          <a:p>
            <a:pPr algn="just">
              <a:spcAft>
                <a:spcPts val="0"/>
              </a:spcAft>
            </a:pPr>
            <a:r>
              <a:rPr lang="es-ES_tradnl" dirty="0">
                <a:effectLst/>
                <a:ea typeface="MS Mincho"/>
                <a:cs typeface="Times New Roman" panose="02020603050405020304" pitchFamily="18" charset="0"/>
              </a:rPr>
              <a:t>(1) Hogares que residen en viviendas que no tienen conexión a la red de agua corriente.</a:t>
            </a:r>
            <a:endParaRPr lang="es-AR" sz="3200" dirty="0">
              <a:effectLst/>
              <a:ea typeface="MS Mincho"/>
              <a:cs typeface="Times New Roman" panose="02020603050405020304" pitchFamily="18" charset="0"/>
            </a:endParaRPr>
          </a:p>
          <a:p>
            <a:pPr algn="just">
              <a:spcAft>
                <a:spcPts val="0"/>
              </a:spcAft>
            </a:pPr>
            <a:r>
              <a:rPr lang="es-ES_tradnl" dirty="0">
                <a:effectLst/>
                <a:ea typeface="MS Mincho"/>
                <a:cs typeface="Times New Roman" panose="02020603050405020304" pitchFamily="18" charset="0"/>
              </a:rPr>
              <a:t>(2) Hogares que residen en viviendas que no tienen conexión a red cloacal, se excluyen los hogares en barrios de nivel socioeconómico alto.</a:t>
            </a:r>
            <a:endParaRPr lang="es-AR" sz="3200" dirty="0">
              <a:effectLst/>
              <a:ea typeface="MS Mincho"/>
              <a:cs typeface="Times New Roman" panose="02020603050405020304" pitchFamily="18" charset="0"/>
            </a:endParaRPr>
          </a:p>
          <a:p>
            <a:pPr algn="just">
              <a:spcAft>
                <a:spcPts val="0"/>
              </a:spcAft>
            </a:pPr>
            <a:r>
              <a:rPr lang="es-ES_tradnl" dirty="0">
                <a:effectLst/>
                <a:ea typeface="MS Mincho"/>
                <a:cs typeface="Times New Roman" panose="02020603050405020304" pitchFamily="18" charset="0"/>
              </a:rPr>
              <a:t>(3) Hogares que no poseen en su vivienda conexión fija a internet ni cuentan con ningún componente que disponga de teléfono móvil con conexión a internet (Smartphone). </a:t>
            </a:r>
            <a:endParaRPr lang="es-AR" sz="3200" dirty="0">
              <a:effectLst/>
              <a:ea typeface="MS Mincho"/>
              <a:cs typeface="Times New Roman" panose="02020603050405020304" pitchFamily="18" charset="0"/>
            </a:endParaRPr>
          </a:p>
          <a:p>
            <a:pPr algn="just">
              <a:spcAft>
                <a:spcPts val="0"/>
              </a:spcAft>
            </a:pPr>
            <a:r>
              <a:rPr lang="es-ES_tradnl" dirty="0">
                <a:effectLst/>
                <a:ea typeface="MS Mincho"/>
                <a:cs typeface="Times New Roman" panose="02020603050405020304" pitchFamily="18" charset="0"/>
              </a:rPr>
              <a:t>(4) Hogares en los que en los últimos 12 meses, padecieron situaciones de privación de alimentos y experimentaron sensación de hambre por motivos económicos.</a:t>
            </a:r>
            <a:endParaRPr lang="es-AR" sz="3200" dirty="0">
              <a:effectLst/>
              <a:ea typeface="MS Mincho"/>
              <a:cs typeface="Times New Roman" panose="02020603050405020304" pitchFamily="18" charset="0"/>
            </a:endParaRPr>
          </a:p>
          <a:p>
            <a:pPr algn="just">
              <a:spcAft>
                <a:spcPts val="0"/>
              </a:spcAft>
            </a:pPr>
            <a:r>
              <a:rPr lang="es-ES_tradnl" dirty="0">
                <a:effectLst/>
                <a:ea typeface="MS Mincho"/>
                <a:cs typeface="Times New Roman" panose="02020603050405020304" pitchFamily="18" charset="0"/>
              </a:rPr>
              <a:t>(5) Hogares que no cuentan con cobertura de salud y que en los últimos 12 meses no pudieron acceder a atención médica por motivos económicos. </a:t>
            </a:r>
            <a:endParaRPr lang="es-AR" sz="3200" dirty="0">
              <a:effectLst/>
              <a:ea typeface="MS Mincho"/>
              <a:cs typeface="Times New Roman" panose="02020603050405020304" pitchFamily="18" charset="0"/>
            </a:endParaRPr>
          </a:p>
          <a:p>
            <a:pPr algn="just">
              <a:spcAft>
                <a:spcPts val="0"/>
              </a:spcAft>
            </a:pPr>
            <a:r>
              <a:rPr lang="es-ES_tradnl" dirty="0">
                <a:effectLst/>
                <a:ea typeface="MS Mincho"/>
                <a:cs typeface="Times New Roman" panose="02020603050405020304" pitchFamily="18" charset="0"/>
              </a:rPr>
              <a:t>(6) Hogares que no cuentan con cobertura de salud y que en los últimos 12 meses no pudieron acceder a medicamentos por motivos económicos.</a:t>
            </a:r>
            <a:endParaRPr lang="es-AR" sz="3200" dirty="0">
              <a:effectLst/>
              <a:ea typeface="MS Mincho"/>
              <a:cs typeface="Times New Roman" panose="02020603050405020304" pitchFamily="18" charset="0"/>
            </a:endParaRPr>
          </a:p>
          <a:p>
            <a:pPr algn="just">
              <a:spcAft>
                <a:spcPts val="0"/>
              </a:spcAft>
            </a:pPr>
            <a:r>
              <a:rPr lang="es-ES_tradnl" dirty="0">
                <a:effectLst/>
                <a:ea typeface="MS Mincho"/>
                <a:cs typeface="Times New Roman" panose="02020603050405020304" pitchFamily="18" charset="0"/>
              </a:rPr>
              <a:t>(7) Hogares en viviendas inadecuadas por su tipo (habitaciones de hotel, pensiones, casillas) o constituidas por materiales inadecuados para garantizar la protección contra elementos ambientales (madera, chapa, cartón, ladrillo sin revoque, etc.).</a:t>
            </a:r>
            <a:endParaRPr lang="es-AR" sz="3200" dirty="0">
              <a:effectLst/>
              <a:ea typeface="MS Mincho"/>
              <a:cs typeface="Times New Roman" panose="02020603050405020304" pitchFamily="18" charset="0"/>
            </a:endParaRPr>
          </a:p>
          <a:p>
            <a:pPr algn="just">
              <a:spcAft>
                <a:spcPts val="0"/>
              </a:spcAft>
            </a:pPr>
            <a:r>
              <a:rPr lang="es-ES_tradnl" dirty="0">
                <a:effectLst/>
                <a:ea typeface="MS Mincho"/>
                <a:cs typeface="Times New Roman" panose="02020603050405020304" pitchFamily="18" charset="0"/>
              </a:rPr>
              <a:t>(8) Hogares en los que residen 3 o más personas por cuarto habitable.</a:t>
            </a:r>
            <a:endParaRPr lang="es-AR" sz="3200" dirty="0">
              <a:effectLst/>
              <a:ea typeface="MS Mincho"/>
              <a:cs typeface="Times New Roman" panose="02020603050405020304" pitchFamily="18" charset="0"/>
            </a:endParaRPr>
          </a:p>
          <a:p>
            <a:pPr algn="just">
              <a:spcAft>
                <a:spcPts val="0"/>
              </a:spcAft>
            </a:pPr>
            <a:r>
              <a:rPr lang="es-ES_tradnl" dirty="0">
                <a:effectLst/>
                <a:ea typeface="MS Mincho"/>
                <a:cs typeface="Times New Roman" panose="02020603050405020304" pitchFamily="18" charset="0"/>
              </a:rPr>
              <a:t>(9) Hogares sin baño o con baño sin retrete con descarga de agua. </a:t>
            </a:r>
            <a:endParaRPr lang="es-AR" sz="3200" dirty="0">
              <a:effectLst/>
              <a:ea typeface="MS Mincho"/>
              <a:cs typeface="Times New Roman" panose="02020603050405020304" pitchFamily="18" charset="0"/>
            </a:endParaRPr>
          </a:p>
        </p:txBody>
      </p:sp>
    </p:spTree>
    <p:extLst>
      <p:ext uri="{BB962C8B-B14F-4D97-AF65-F5344CB8AC3E}">
        <p14:creationId xmlns:p14="http://schemas.microsoft.com/office/powerpoint/2010/main" val="1047628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3825" y="339213"/>
            <a:ext cx="11264349" cy="6179573"/>
          </a:xfrm>
          <a:ln>
            <a:noFill/>
          </a:ln>
        </p:spPr>
        <p:txBody>
          <a:bodyPr>
            <a:noAutofit/>
          </a:bodyPr>
          <a:lstStyle/>
          <a:p>
            <a:pPr marL="0" indent="0" algn="just">
              <a:lnSpc>
                <a:spcPct val="100000"/>
              </a:lnSpc>
              <a:spcBef>
                <a:spcPts val="1200"/>
              </a:spcBef>
              <a:buNone/>
            </a:pPr>
            <a:r>
              <a:rPr lang="es-AR" sz="2400" b="1" dirty="0">
                <a:solidFill>
                  <a:schemeClr val="accent1">
                    <a:lumMod val="50000"/>
                  </a:schemeClr>
                </a:solidFill>
                <a:latin typeface="Calibri" panose="020F0502020204030204" pitchFamily="34" charset="0"/>
                <a:cs typeface="Calibri" panose="020F0502020204030204" pitchFamily="34" charset="0"/>
              </a:rPr>
              <a:t>SE PROFUNDIZAN LAS DIFERENCIAS E INEQUIDADES LABORALES</a:t>
            </a:r>
          </a:p>
          <a:p>
            <a:pPr marL="0" indent="0" algn="just">
              <a:lnSpc>
                <a:spcPct val="100000"/>
              </a:lnSpc>
              <a:spcBef>
                <a:spcPts val="1200"/>
              </a:spcBef>
              <a:buNone/>
            </a:pPr>
            <a:endParaRPr lang="es-AR" sz="2400" b="1" dirty="0">
              <a:solidFill>
                <a:schemeClr val="accent1">
                  <a:lumMod val="50000"/>
                </a:schemeClr>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a:stretch>
            <a:fillRect/>
          </a:stretch>
        </p:blipFill>
        <p:spPr>
          <a:xfrm>
            <a:off x="10924684" y="6278830"/>
            <a:ext cx="1396105" cy="579170"/>
          </a:xfrm>
          <a:prstGeom prst="rect">
            <a:avLst/>
          </a:prstGeom>
        </p:spPr>
      </p:pic>
      <p:graphicFrame>
        <p:nvGraphicFramePr>
          <p:cNvPr id="2" name="Tabla 1"/>
          <p:cNvGraphicFramePr>
            <a:graphicFrameLocks noGrp="1"/>
          </p:cNvGraphicFramePr>
          <p:nvPr>
            <p:extLst>
              <p:ext uri="{D42A27DB-BD31-4B8C-83A1-F6EECF244321}">
                <p14:modId xmlns:p14="http://schemas.microsoft.com/office/powerpoint/2010/main" val="796057517"/>
              </p:ext>
            </p:extLst>
          </p:nvPr>
        </p:nvGraphicFramePr>
        <p:xfrm>
          <a:off x="283521" y="779418"/>
          <a:ext cx="11732468" cy="5813640"/>
        </p:xfrm>
        <a:graphic>
          <a:graphicData uri="http://schemas.openxmlformats.org/drawingml/2006/table">
            <a:tbl>
              <a:tblPr firstRow="1" firstCol="1" bandRow="1">
                <a:tableStyleId>{5C22544A-7EE6-4342-B048-85BDC9FD1C3A}</a:tableStyleId>
              </a:tblPr>
              <a:tblGrid>
                <a:gridCol w="3922719">
                  <a:extLst>
                    <a:ext uri="{9D8B030D-6E8A-4147-A177-3AD203B41FA5}">
                      <a16:colId xmlns:a16="http://schemas.microsoft.com/office/drawing/2014/main" val="20000"/>
                    </a:ext>
                  </a:extLst>
                </a:gridCol>
                <a:gridCol w="1678352">
                  <a:extLst>
                    <a:ext uri="{9D8B030D-6E8A-4147-A177-3AD203B41FA5}">
                      <a16:colId xmlns:a16="http://schemas.microsoft.com/office/drawing/2014/main" val="20001"/>
                    </a:ext>
                  </a:extLst>
                </a:gridCol>
                <a:gridCol w="1686713">
                  <a:extLst>
                    <a:ext uri="{9D8B030D-6E8A-4147-A177-3AD203B41FA5}">
                      <a16:colId xmlns:a16="http://schemas.microsoft.com/office/drawing/2014/main" val="20002"/>
                    </a:ext>
                  </a:extLst>
                </a:gridCol>
                <a:gridCol w="1517813">
                  <a:extLst>
                    <a:ext uri="{9D8B030D-6E8A-4147-A177-3AD203B41FA5}">
                      <a16:colId xmlns:a16="http://schemas.microsoft.com/office/drawing/2014/main" val="20003"/>
                    </a:ext>
                  </a:extLst>
                </a:gridCol>
                <a:gridCol w="1568026">
                  <a:extLst>
                    <a:ext uri="{9D8B030D-6E8A-4147-A177-3AD203B41FA5}">
                      <a16:colId xmlns:a16="http://schemas.microsoft.com/office/drawing/2014/main" val="20004"/>
                    </a:ext>
                  </a:extLst>
                </a:gridCol>
                <a:gridCol w="1358845">
                  <a:extLst>
                    <a:ext uri="{9D8B030D-6E8A-4147-A177-3AD203B41FA5}">
                      <a16:colId xmlns:a16="http://schemas.microsoft.com/office/drawing/2014/main" val="20005"/>
                    </a:ext>
                  </a:extLst>
                </a:gridCol>
              </a:tblGrid>
              <a:tr h="339761">
                <a:tc gridSpan="6">
                  <a:txBody>
                    <a:bodyPr/>
                    <a:lstStyle/>
                    <a:p>
                      <a:pPr algn="just">
                        <a:spcAft>
                          <a:spcPts val="0"/>
                        </a:spcAft>
                      </a:pPr>
                      <a:r>
                        <a:rPr lang="es-AR" sz="2400" dirty="0">
                          <a:effectLst/>
                        </a:rPr>
                        <a:t>PRIVACIONES SOCIOLABORALES SEGÚN ESTRATO SOCIO-OCUPACIONAL DEL HOGAR. </a:t>
                      </a:r>
                    </a:p>
                    <a:p>
                      <a:pPr algn="just">
                        <a:spcAft>
                          <a:spcPts val="0"/>
                        </a:spcAft>
                      </a:pPr>
                      <a:r>
                        <a:rPr lang="es-AR" sz="2400" dirty="0">
                          <a:effectLst/>
                        </a:rPr>
                        <a:t>En porcentaje de referencia de trabajadores de 18 años y más. AÑO 2019.</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0"/>
                  </a:ext>
                </a:extLst>
              </a:tr>
              <a:tr h="339761">
                <a:tc>
                  <a:txBody>
                    <a:bodyPr/>
                    <a:lstStyle/>
                    <a:p>
                      <a:endParaRPr lang="es-AR" sz="2400">
                        <a:effectLst/>
                        <a:latin typeface="Cambria" panose="02040503050406030204" pitchFamily="18" charset="0"/>
                      </a:endParaRPr>
                    </a:p>
                  </a:txBody>
                  <a:tcPr marL="44450" marR="44450" marT="0" marB="0" anchor="b"/>
                </a:tc>
                <a:tc>
                  <a:txBody>
                    <a:bodyPr/>
                    <a:lstStyle/>
                    <a:p>
                      <a:pPr algn="ctr">
                        <a:spcAft>
                          <a:spcPts val="0"/>
                        </a:spcAft>
                      </a:pPr>
                      <a:r>
                        <a:rPr lang="es-AR" sz="2400" b="1" dirty="0">
                          <a:effectLst/>
                        </a:rPr>
                        <a:t>Medio Profesional</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Medio No Profesional</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a:effectLst/>
                        </a:rPr>
                        <a:t>Obrero Integrado</a:t>
                      </a:r>
                      <a:endParaRPr lang="es-AR" sz="2400" b="1">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a:effectLst/>
                        </a:rPr>
                        <a:t>Trabajador Marginal</a:t>
                      </a:r>
                      <a:endParaRPr lang="es-AR" sz="2400" b="1">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Total</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1"/>
                  </a:ext>
                </a:extLst>
              </a:tr>
              <a:tr h="339761">
                <a:tc>
                  <a:txBody>
                    <a:bodyPr/>
                    <a:lstStyle/>
                    <a:p>
                      <a:pPr>
                        <a:spcAft>
                          <a:spcPts val="0"/>
                        </a:spcAft>
                      </a:pPr>
                      <a:r>
                        <a:rPr lang="es-AR" sz="2400">
                          <a:effectLst/>
                        </a:rPr>
                        <a:t>Empleo de baja calidad o desocupados (1)</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b"/>
                </a:tc>
                <a:tc>
                  <a:txBody>
                    <a:bodyPr/>
                    <a:lstStyle/>
                    <a:p>
                      <a:pPr algn="ctr">
                        <a:spcAft>
                          <a:spcPts val="0"/>
                        </a:spcAft>
                      </a:pPr>
                      <a:r>
                        <a:rPr lang="es-AR" sz="2400">
                          <a:effectLst/>
                        </a:rPr>
                        <a:t>22,8</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52,0</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70,8</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88,2</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58,2</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2"/>
                  </a:ext>
                </a:extLst>
              </a:tr>
              <a:tr h="753960">
                <a:tc>
                  <a:txBody>
                    <a:bodyPr/>
                    <a:lstStyle/>
                    <a:p>
                      <a:pPr>
                        <a:spcAft>
                          <a:spcPts val="0"/>
                        </a:spcAft>
                      </a:pPr>
                      <a:r>
                        <a:rPr lang="es-AR" sz="2400">
                          <a:effectLst/>
                        </a:rPr>
                        <a:t>Trabajadores marginales (2)</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9,2</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24,0</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41,5</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64,4</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33,2</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3"/>
                  </a:ext>
                </a:extLst>
              </a:tr>
              <a:tr h="339761">
                <a:tc>
                  <a:txBody>
                    <a:bodyPr/>
                    <a:lstStyle/>
                    <a:p>
                      <a:pPr>
                        <a:spcAft>
                          <a:spcPts val="0"/>
                        </a:spcAft>
                      </a:pPr>
                      <a:r>
                        <a:rPr lang="es-AR" sz="2400" dirty="0">
                          <a:effectLst/>
                        </a:rPr>
                        <a:t>Trabajadores en riesgo de desempleo (3)</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b"/>
                </a:tc>
                <a:tc>
                  <a:txBody>
                    <a:bodyPr/>
                    <a:lstStyle/>
                    <a:p>
                      <a:pPr algn="ctr">
                        <a:spcAft>
                          <a:spcPts val="0"/>
                        </a:spcAft>
                      </a:pPr>
                      <a:r>
                        <a:rPr lang="es-AR" sz="2400">
                          <a:effectLst/>
                        </a:rPr>
                        <a:t>10,6</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23,4</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dirty="0">
                          <a:effectLst/>
                        </a:rPr>
                        <a:t>34,9</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46,7</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28,2</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4"/>
                  </a:ext>
                </a:extLst>
              </a:tr>
              <a:tr h="339761">
                <a:tc>
                  <a:txBody>
                    <a:bodyPr/>
                    <a:lstStyle/>
                    <a:p>
                      <a:pPr>
                        <a:spcAft>
                          <a:spcPts val="0"/>
                        </a:spcAft>
                      </a:pPr>
                      <a:r>
                        <a:rPr lang="es-AR" sz="2400">
                          <a:effectLst/>
                        </a:rPr>
                        <a:t>Ocupados que no suelen acceder a Internet (4)</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b"/>
                </a:tc>
                <a:tc>
                  <a:txBody>
                    <a:bodyPr/>
                    <a:lstStyle/>
                    <a:p>
                      <a:pPr algn="ctr">
                        <a:spcAft>
                          <a:spcPts val="0"/>
                        </a:spcAft>
                      </a:pPr>
                      <a:r>
                        <a:rPr lang="es-AR" sz="2400" dirty="0">
                          <a:effectLst/>
                        </a:rPr>
                        <a:t>2,8</a:t>
                      </a:r>
                      <a:endParaRPr lang="es-AR" sz="2400" dirty="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12,9</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21,6</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33,6</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16,0</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5"/>
                  </a:ext>
                </a:extLst>
              </a:tr>
              <a:tr h="509642">
                <a:tc>
                  <a:txBody>
                    <a:bodyPr/>
                    <a:lstStyle/>
                    <a:p>
                      <a:pPr>
                        <a:spcAft>
                          <a:spcPts val="0"/>
                        </a:spcAft>
                      </a:pPr>
                      <a:r>
                        <a:rPr lang="es-AR" sz="2400">
                          <a:effectLst/>
                        </a:rPr>
                        <a:t>Ocupados que no suelen acceder a su cuenta de banco por Internet (5)</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b"/>
                </a:tc>
                <a:tc>
                  <a:txBody>
                    <a:bodyPr/>
                    <a:lstStyle/>
                    <a:p>
                      <a:pPr algn="ctr">
                        <a:spcAft>
                          <a:spcPts val="0"/>
                        </a:spcAft>
                      </a:pPr>
                      <a:r>
                        <a:rPr lang="es-AR" sz="2400">
                          <a:effectLst/>
                        </a:rPr>
                        <a:t>14,4</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27,0</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35,5</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a:effectLst/>
                        </a:rPr>
                        <a:t>38,9</a:t>
                      </a:r>
                      <a:endParaRPr lang="es-AR" sz="2400">
                        <a:effectLst/>
                        <a:latin typeface="Cambria" panose="02040503050406030204" pitchFamily="18" charset="0"/>
                        <a:ea typeface="MS Mincho"/>
                        <a:cs typeface="Times New Roman" panose="02020603050405020304" pitchFamily="18" charset="0"/>
                      </a:endParaRPr>
                    </a:p>
                  </a:txBody>
                  <a:tcPr marL="44450" marR="44450" marT="0" marB="0" anchor="ctr"/>
                </a:tc>
                <a:tc>
                  <a:txBody>
                    <a:bodyPr/>
                    <a:lstStyle/>
                    <a:p>
                      <a:pPr algn="ctr">
                        <a:spcAft>
                          <a:spcPts val="0"/>
                        </a:spcAft>
                      </a:pPr>
                      <a:r>
                        <a:rPr lang="es-AR" sz="2400" b="1" dirty="0">
                          <a:effectLst/>
                        </a:rPr>
                        <a:t>27,8</a:t>
                      </a:r>
                      <a:endParaRPr lang="es-AR" sz="2400" b="1" dirty="0">
                        <a:effectLst/>
                        <a:latin typeface="Cambria" panose="02040503050406030204" pitchFamily="18" charset="0"/>
                        <a:ea typeface="MS Mincho"/>
                        <a:cs typeface="Times New Roman" panose="02020603050405020304" pitchFamily="18" charset="0"/>
                      </a:endParaRPr>
                    </a:p>
                  </a:txBody>
                  <a:tcPr marL="44450" marR="44450" marT="0" marB="0" anchor="ctr">
                    <a:solidFill>
                      <a:srgbClr val="FFC000"/>
                    </a:solidFill>
                  </a:tcPr>
                </a:tc>
                <a:extLst>
                  <a:ext uri="{0D108BD9-81ED-4DB2-BD59-A6C34878D82A}">
                    <a16:rowId xmlns:a16="http://schemas.microsoft.com/office/drawing/2014/main" val="10006"/>
                  </a:ext>
                </a:extLst>
              </a:tr>
              <a:tr h="141567">
                <a:tc gridSpan="6">
                  <a:txBody>
                    <a:bodyPr/>
                    <a:lstStyle/>
                    <a:p>
                      <a:pPr>
                        <a:spcAft>
                          <a:spcPts val="0"/>
                        </a:spcAft>
                      </a:pPr>
                      <a:r>
                        <a:rPr lang="es-AR" sz="2000" dirty="0">
                          <a:effectLst/>
                        </a:rPr>
                        <a:t>FUENTE: Observatorio de la Deuda Social Argentina, UCA. </a:t>
                      </a:r>
                      <a:endParaRPr lang="es-AR" sz="2000" dirty="0">
                        <a:effectLst/>
                        <a:latin typeface="Cambria" panose="02040503050406030204" pitchFamily="18" charset="0"/>
                        <a:ea typeface="MS Mincho"/>
                        <a:cs typeface="Times New Roman" panose="02020603050405020304" pitchFamily="18" charset="0"/>
                      </a:endParaRPr>
                    </a:p>
                  </a:txBody>
                  <a:tcPr marL="44450" marR="44450" marT="0"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520809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1159</TotalTime>
  <Words>3027</Words>
  <Application>Microsoft Office PowerPoint</Application>
  <PresentationFormat>Panorámica</PresentationFormat>
  <Paragraphs>364</Paragraphs>
  <Slides>19</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Arial</vt:lpstr>
      <vt:lpstr>Calibri</vt:lpstr>
      <vt:lpstr>Calibri Light</vt:lpstr>
      <vt:lpstr>Cambria</vt:lpstr>
      <vt:lpstr>Wingdings</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Agustin Salvia</cp:lastModifiedBy>
  <cp:revision>24</cp:revision>
  <dcterms:created xsi:type="dcterms:W3CDTF">2020-04-06T17:33:14Z</dcterms:created>
  <dcterms:modified xsi:type="dcterms:W3CDTF">2020-04-07T13:44:34Z</dcterms:modified>
</cp:coreProperties>
</file>